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59" r:id="rId5"/>
    <p:sldId id="260" r:id="rId6"/>
    <p:sldId id="303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78" d="100"/>
          <a:sy n="78" d="100"/>
        </p:scale>
        <p:origin x="15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78A2097A-E947-403C-87E4-CE8DA1152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/>
          </a:p>
        </p:txBody>
      </p:sp>
      <p:grpSp>
        <p:nvGrpSpPr>
          <p:cNvPr id="5" name="Group 8">
            <a:extLst>
              <a:ext uri="{FF2B5EF4-FFF2-40B4-BE49-F238E27FC236}">
                <a16:creationId xmlns:a16="http://schemas.microsoft.com/office/drawing/2014/main" id="{4678D8D1-7BDA-4F5D-9CCF-EC594F418470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C2DF0C61-F9A6-470D-9DC5-C464E571517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7" name="Rectangle 10">
              <a:extLst>
                <a:ext uri="{FF2B5EF4-FFF2-40B4-BE49-F238E27FC236}">
                  <a16:creationId xmlns:a16="http://schemas.microsoft.com/office/drawing/2014/main" id="{7D88B6E0-EBDC-4FCE-8AA6-E2F8A7BD06F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8" name="Rectangle 11">
              <a:extLst>
                <a:ext uri="{FF2B5EF4-FFF2-40B4-BE49-F238E27FC236}">
                  <a16:creationId xmlns:a16="http://schemas.microsoft.com/office/drawing/2014/main" id="{119A82B7-6DE1-4210-A2CE-9DB964DCAB7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9" name="Rectangle 12">
              <a:extLst>
                <a:ext uri="{FF2B5EF4-FFF2-40B4-BE49-F238E27FC236}">
                  <a16:creationId xmlns:a16="http://schemas.microsoft.com/office/drawing/2014/main" id="{08F26B59-397A-4CEF-86DF-683550A6E0A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10" name="Line 13">
              <a:extLst>
                <a:ext uri="{FF2B5EF4-FFF2-40B4-BE49-F238E27FC236}">
                  <a16:creationId xmlns:a16="http://schemas.microsoft.com/office/drawing/2014/main" id="{28F1A71D-C5F3-497C-A5B1-0B7A0BB88A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Rectangle 14">
              <a:extLst>
                <a:ext uri="{FF2B5EF4-FFF2-40B4-BE49-F238E27FC236}">
                  <a16:creationId xmlns:a16="http://schemas.microsoft.com/office/drawing/2014/main" id="{1D8746A8-FFD4-42D2-B26F-E13D1DC04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/>
            </a:p>
          </p:txBody>
        </p:sp>
      </p:grpSp>
      <p:sp>
        <p:nvSpPr>
          <p:cNvPr id="194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89E69EF8-91D8-47EE-9038-42BC488A22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7577665-3B3A-405F-8D53-20694F9F27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80DD76F9-885D-4CF3-A4B4-B44A2237E9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95EA4016-AAC0-4225-BDCF-2270EB250ADC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1899346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952F3C0-5A76-4F97-BBA8-56B7B0B2AB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9F1A2D1-82B8-4730-8640-3DE91AB738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C72E3D6-F289-4DFE-A72D-CAEE4739AAF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82665-0F42-4FCF-977F-380122ACD54F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4092973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ABA27D7-839B-4EC1-A645-DF48703F7D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9D44F04-8464-40E5-9F6F-DBE1C909E8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5C104E8-DDEF-4ABF-AFB6-C1C6D3EFED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AFCC9C-7736-42AF-9EAC-74F72420668E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663379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6162C3D-8E78-40D5-A043-D9E5CA32DD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BE60BDC-FB66-4D87-8E4E-2820CC58BA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26B51CF-EBE7-4A31-A423-AB508E3307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FF7969-9E56-459F-9AE6-9F467CA14D79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3611655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C1589CA-96F8-4CF4-8DD6-C2D8D4E092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01C50C5-D53E-4FC3-8176-DC20ECF709E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960D151-B5D5-4EE0-A5D9-CCFDE227CE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A5C227-65F3-4F81-B0EA-BD24F91539F3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122550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ADC882-7FF0-4081-B2D1-737B83F44F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DD8792-EA8F-4E6C-9DF9-0FCB8C0E23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A98422-C329-438C-AF47-A7176B7B79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ECE605-E6F2-44CA-B9CF-ACAF42FE9443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1823729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34B29CE-B62E-46C1-8F72-C4DB594BD0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B3CF622-B523-4C74-9E38-9F8F6BB666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DD33E94-D1D5-4A03-A2AF-A1200A633D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A371DF-63F0-4D39-8FE9-C1CE7E511AAF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994831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CE3122B-C375-41D1-958B-665B8DE41C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29591BC-E2BE-4FB2-B95D-7719753484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BFE53A2-29E1-4173-9D1D-40ADCC8F1B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B6EB21-66AA-4FAC-BBB7-69A7E19C392A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555289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F38CE0F-721E-467F-90EA-24AF50557F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E1532B1-9D33-4E5E-8E96-099F39A607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61AA3B8-2D4B-43DF-930C-6DDB39E726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A7BE8D-E29E-4695-9E54-0577A0971303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2199833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97E624-C984-41A2-8441-A6705439EF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EFAC55-5518-4E46-976D-601B58D184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EA5954-AAA2-4A08-B7B5-8D3DD6A28E0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F7736C-70EB-4FE1-8CA1-E66C58AFFB92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3424487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E952CFA-439D-4FBD-8D52-9FF44D41C1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74F857-72B0-41AC-80AB-E888C51FE1A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420C12-3469-441B-9F72-3981CDCB5DE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A73511-9EE8-40F4-993C-A34AA4F0540C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2848285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3E02543-7D88-4C47-AC17-2C8841E44E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en-US"/>
              <a:t>Kliknite da biste uredili stil naslova matrice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B646FB5-7BC1-446E-946C-B31D067D80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en-US"/>
              <a:t>Kliknite da biste uredili stilove teksta matrice</a:t>
            </a:r>
          </a:p>
          <a:p>
            <a:pPr lvl="1"/>
            <a:r>
              <a:rPr lang="hr-HR" altLang="en-US"/>
              <a:t>Druga razina</a:t>
            </a:r>
          </a:p>
          <a:p>
            <a:pPr lvl="2"/>
            <a:r>
              <a:rPr lang="hr-HR" altLang="en-US"/>
              <a:t>Treća razina</a:t>
            </a:r>
          </a:p>
          <a:p>
            <a:pPr lvl="3"/>
            <a:r>
              <a:rPr lang="hr-HR" altLang="en-US"/>
              <a:t>Četvrta razina</a:t>
            </a:r>
          </a:p>
          <a:p>
            <a:pPr lvl="4"/>
            <a:r>
              <a:rPr lang="hr-HR" altLang="en-US"/>
              <a:t>Peta razina</a:t>
            </a:r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4B4458BB-3365-4938-AB5C-E7029F8BC78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8FA414B8-6FD5-4243-A19A-440E6FC0E1F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BE958A01-75D1-4FFC-B9B0-9403C20F835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B4589CA6-2A2C-4E8B-9A86-497A0C636377}" type="slidenum">
              <a:rPr lang="hr-HR" altLang="en-US"/>
              <a:pPr/>
              <a:t>‹#›</a:t>
            </a:fld>
            <a:endParaRPr lang="hr-HR" altLang="en-US"/>
          </a:p>
        </p:txBody>
      </p:sp>
      <p:grpSp>
        <p:nvGrpSpPr>
          <p:cNvPr id="1031" name="Group 7">
            <a:extLst>
              <a:ext uri="{FF2B5EF4-FFF2-40B4-BE49-F238E27FC236}">
                <a16:creationId xmlns:a16="http://schemas.microsoft.com/office/drawing/2014/main" id="{EB2C1572-D684-45A2-8180-E27713164232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8440" name="Line 8">
              <a:extLst>
                <a:ext uri="{FF2B5EF4-FFF2-40B4-BE49-F238E27FC236}">
                  <a16:creationId xmlns:a16="http://schemas.microsoft.com/office/drawing/2014/main" id="{210ECA0E-08FF-449A-B744-3FB2E754CD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441" name="Rectangle 9">
              <a:extLst>
                <a:ext uri="{FF2B5EF4-FFF2-40B4-BE49-F238E27FC236}">
                  <a16:creationId xmlns:a16="http://schemas.microsoft.com/office/drawing/2014/main" id="{5131F285-1CF5-4C31-9849-DA6A91E3F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18442" name="Rectangle 10">
              <a:extLst>
                <a:ext uri="{FF2B5EF4-FFF2-40B4-BE49-F238E27FC236}">
                  <a16:creationId xmlns:a16="http://schemas.microsoft.com/office/drawing/2014/main" id="{6EC2A0DB-63A1-479E-A9E4-21E79100A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18443" name="Rectangle 11">
              <a:extLst>
                <a:ext uri="{FF2B5EF4-FFF2-40B4-BE49-F238E27FC236}">
                  <a16:creationId xmlns:a16="http://schemas.microsoft.com/office/drawing/2014/main" id="{81510CDB-EA47-4E11-A19D-DF433EEA0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/>
            </a:p>
          </p:txBody>
        </p:sp>
        <p:sp>
          <p:nvSpPr>
            <p:cNvPr id="18444" name="Rectangle 12">
              <a:extLst>
                <a:ext uri="{FF2B5EF4-FFF2-40B4-BE49-F238E27FC236}">
                  <a16:creationId xmlns:a16="http://schemas.microsoft.com/office/drawing/2014/main" id="{3E2EE054-C451-4129-8A01-2A3A0CEFC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68313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6463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376363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o"/>
        <a:defRPr sz="2400">
          <a:solidFill>
            <a:schemeClr val="tx1"/>
          </a:solidFill>
          <a:latin typeface="+mn-lt"/>
        </a:defRPr>
      </a:lvl3pPr>
      <a:lvl4pPr marL="1827213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o"/>
        <a:defRPr sz="20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CD5FC35-285C-42C8-98FB-4E366163DF6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defTabSz="912813" eaLnBrk="1" hangingPunct="1"/>
            <a:endParaRPr lang="en-US" alt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28408F3C-E823-4538-903B-85D3A96DF46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>
                <a:latin typeface="Arial" panose="020B0604020202020204" pitchFamily="34" charset="0"/>
              </a:rPr>
              <a:t>Кифоза</a:t>
            </a:r>
            <a:endParaRPr lang="hr-HR" altLang="en-US">
              <a:latin typeface="Arial" panose="020B0604020202020204" pitchFamily="34" charset="0"/>
            </a:endParaRPr>
          </a:p>
          <a:p>
            <a:pPr defTabSz="912813" eaLnBrk="1" hangingPunct="1"/>
            <a:r>
              <a:rPr lang="sr-Cyrl-CS" altLang="en-US">
                <a:latin typeface="Arial" panose="020B0604020202020204" pitchFamily="34" charset="0"/>
              </a:rPr>
              <a:t>Лордоза</a:t>
            </a:r>
            <a:endParaRPr lang="hr-HR" altLang="en-US">
              <a:latin typeface="Arial" panose="020B0604020202020204" pitchFamily="34" charset="0"/>
            </a:endParaRPr>
          </a:p>
          <a:p>
            <a:pPr defTabSz="912813" eaLnBrk="1" hangingPunct="1"/>
            <a:r>
              <a:rPr lang="sr-Cyrl-CS" altLang="en-US">
                <a:latin typeface="Arial" panose="020B0604020202020204" pitchFamily="34" charset="0"/>
              </a:rPr>
              <a:t>Тортиколис</a:t>
            </a:r>
            <a:endParaRPr lang="hr-HR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593"/>
    </mc:Choice>
    <mc:Fallback xmlns="">
      <p:transition spd="slow" advTm="2859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782F7379-03BD-49E4-B96D-7787BB2DF3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 dirty="0"/>
              <a:t>Дијагноза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Шојерерманове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кифозе</a:t>
            </a:r>
            <a:br>
              <a:rPr lang="hr-HR" altLang="en-US" sz="2400" dirty="0"/>
            </a:br>
            <a:endParaRPr lang="en-US" altLang="en-US" sz="2400" dirty="0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5676813-5176-4793-9974-64F13BB67D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>
              <a:buFont typeface="Wingdings" panose="05000000000000000000" pitchFamily="2" charset="2"/>
              <a:buNone/>
            </a:pPr>
            <a:endParaRPr lang="hr-HR" altLang="en-US" sz="1800" dirty="0"/>
          </a:p>
          <a:p>
            <a:pPr defTabSz="912813" eaLnBrk="1" hangingPunct="1"/>
            <a:endParaRPr lang="hr-HR" altLang="en-US" sz="1800" dirty="0"/>
          </a:p>
          <a:p>
            <a:pPr lvl="1" defTabSz="912813" eaLnBrk="1" hangingPunct="1"/>
            <a:r>
              <a:rPr lang="hr-HR" altLang="en-US" sz="2400" dirty="0"/>
              <a:t>Rentgenski snimak (X-ray) – 45° i više</a:t>
            </a:r>
          </a:p>
          <a:p>
            <a:pPr lvl="1" defTabSz="912813" eaLnBrk="1" hangingPunct="1"/>
            <a:r>
              <a:rPr lang="hr-HR" altLang="en-US" sz="2400" dirty="0"/>
              <a:t>CT snimak – (computed tomography)</a:t>
            </a:r>
          </a:p>
          <a:p>
            <a:pPr lvl="1" defTabSz="912813" eaLnBrk="1" hangingPunct="1"/>
            <a:r>
              <a:rPr lang="hr-HR" altLang="en-US" sz="2400" dirty="0"/>
              <a:t>MRI –  (magnetic resonance imaging)</a:t>
            </a:r>
          </a:p>
          <a:p>
            <a:pPr lvl="1" defTabSz="912813" eaLnBrk="1" hangingPunct="1"/>
            <a:endParaRPr lang="hr-HR" altLang="en-US" sz="1600" dirty="0"/>
          </a:p>
        </p:txBody>
      </p:sp>
      <p:pic>
        <p:nvPicPr>
          <p:cNvPr id="12292" name="Picture 4">
            <a:extLst>
              <a:ext uri="{FF2B5EF4-FFF2-40B4-BE49-F238E27FC236}">
                <a16:creationId xmlns:a16="http://schemas.microsoft.com/office/drawing/2014/main" id="{CACC7DC7-4809-4386-B7F1-F6ED083E1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133600"/>
            <a:ext cx="2176463" cy="404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776"/>
    </mc:Choice>
    <mc:Fallback xmlns="">
      <p:transition spd="slow" advTm="15776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6B4E0EFA-2BEE-46CD-8457-AE2369E515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 dirty="0"/>
              <a:t>Лечење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Шојерманове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кифозе</a:t>
            </a:r>
            <a:br>
              <a:rPr lang="hr-HR" altLang="en-US" sz="2400" dirty="0"/>
            </a:br>
            <a:endParaRPr lang="en-US" altLang="en-US" sz="2400" dirty="0"/>
          </a:p>
        </p:txBody>
      </p:sp>
      <p:pic>
        <p:nvPicPr>
          <p:cNvPr id="13315" name="Picture 7" descr="milwaukee">
            <a:extLst>
              <a:ext uri="{FF2B5EF4-FFF2-40B4-BE49-F238E27FC236}">
                <a16:creationId xmlns:a16="http://schemas.microsoft.com/office/drawing/2014/main" id="{5C8B869F-F5AC-4CB8-8C91-BBBD20215F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105025"/>
            <a:ext cx="2509837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Rectangle 3">
            <a:extLst>
              <a:ext uri="{FF2B5EF4-FFF2-40B4-BE49-F238E27FC236}">
                <a16:creationId xmlns:a16="http://schemas.microsoft.com/office/drawing/2014/main" id="{B231BB48-E106-4007-B74B-AAE6351119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defTabSz="912813" eaLnBrk="1" hangingPunct="1"/>
            <a:r>
              <a:rPr lang="sr-Cyrl-CS" altLang="en-US" sz="1800"/>
              <a:t>Ношење</a:t>
            </a:r>
            <a:r>
              <a:rPr lang="hr-HR" altLang="en-US" sz="1800"/>
              <a:t> </a:t>
            </a:r>
            <a:r>
              <a:rPr lang="sr-Cyrl-CS" altLang="en-US" sz="1800"/>
              <a:t>ортоза</a:t>
            </a:r>
            <a:r>
              <a:rPr lang="hr-HR" altLang="en-US" sz="1800"/>
              <a:t> (</a:t>
            </a:r>
            <a:r>
              <a:rPr lang="sr-Cyrl-CS" altLang="en-US" sz="1800"/>
              <a:t>Мил</a:t>
            </a:r>
            <a:r>
              <a:rPr lang="hr-HR" altLang="en-US" sz="1800"/>
              <a:t>w</a:t>
            </a:r>
            <a:r>
              <a:rPr lang="sr-Cyrl-CS" altLang="en-US" sz="1800"/>
              <a:t>аукее</a:t>
            </a:r>
            <a:r>
              <a:rPr lang="hr-HR" altLang="en-US" sz="1800"/>
              <a:t>...) </a:t>
            </a:r>
            <a:r>
              <a:rPr lang="sr-Cyrl-CS" altLang="en-US" sz="1800"/>
              <a:t>препоручљиво</a:t>
            </a:r>
            <a:r>
              <a:rPr lang="hr-HR" altLang="en-US" sz="1800"/>
              <a:t> </a:t>
            </a:r>
            <a:r>
              <a:rPr lang="sr-Cyrl-CS" altLang="en-US" sz="1800"/>
              <a:t>је</a:t>
            </a:r>
            <a:r>
              <a:rPr lang="hr-HR" altLang="en-US" sz="1800"/>
              <a:t> </a:t>
            </a:r>
            <a:r>
              <a:rPr lang="sr-Cyrl-CS" altLang="en-US" sz="1800"/>
              <a:t>прие</a:t>
            </a:r>
            <a:r>
              <a:rPr lang="hr-HR" altLang="en-US" sz="1800"/>
              <a:t> </a:t>
            </a:r>
            <a:r>
              <a:rPr lang="sr-Cyrl-CS" altLang="en-US" sz="1800"/>
              <a:t>завршетка</a:t>
            </a:r>
            <a:r>
              <a:rPr lang="hr-HR" altLang="en-US" sz="1800"/>
              <a:t> </a:t>
            </a:r>
            <a:r>
              <a:rPr lang="sr-Cyrl-CS" altLang="en-US" sz="1800"/>
              <a:t>коштане</a:t>
            </a:r>
            <a:r>
              <a:rPr lang="hr-HR" altLang="en-US" sz="1800"/>
              <a:t> </a:t>
            </a:r>
            <a:r>
              <a:rPr lang="sr-Cyrl-CS" altLang="en-US" sz="1800"/>
              <a:t>зрелости</a:t>
            </a:r>
            <a:r>
              <a:rPr lang="hr-HR" altLang="en-US" sz="1800"/>
              <a:t>  </a:t>
            </a:r>
            <a:r>
              <a:rPr lang="sr-Cyrl-CS" altLang="en-US" sz="1800"/>
              <a:t>за</a:t>
            </a:r>
            <a:r>
              <a:rPr lang="hr-HR" altLang="en-US" sz="1800"/>
              <a:t> </a:t>
            </a:r>
            <a:r>
              <a:rPr lang="sr-Cyrl-CS" altLang="en-US" sz="1800"/>
              <a:t>кривине</a:t>
            </a:r>
            <a:r>
              <a:rPr lang="hr-HR" altLang="en-US" sz="1800"/>
              <a:t> </a:t>
            </a:r>
            <a:r>
              <a:rPr lang="sr-Cyrl-CS" altLang="en-US" sz="1800"/>
              <a:t>до</a:t>
            </a:r>
            <a:r>
              <a:rPr lang="hr-HR" altLang="en-US" sz="1800"/>
              <a:t> 75°</a:t>
            </a:r>
          </a:p>
          <a:p>
            <a:pPr lvl="1" defTabSz="912813" eaLnBrk="1" hangingPunct="1"/>
            <a:r>
              <a:rPr lang="sr-Cyrl-CS" altLang="en-US" sz="1800"/>
              <a:t>Оперативни</a:t>
            </a:r>
            <a:r>
              <a:rPr lang="hr-HR" altLang="en-US" sz="1800"/>
              <a:t> </a:t>
            </a:r>
            <a:r>
              <a:rPr lang="sr-Cyrl-CS" altLang="en-US" sz="1800"/>
              <a:t>захват</a:t>
            </a:r>
            <a:r>
              <a:rPr lang="hr-HR" altLang="en-US" sz="1800"/>
              <a:t> </a:t>
            </a:r>
            <a:r>
              <a:rPr lang="sr-Cyrl-CS" altLang="en-US" sz="1800"/>
              <a:t>код</a:t>
            </a:r>
            <a:r>
              <a:rPr lang="hr-HR" altLang="en-US" sz="1800"/>
              <a:t> </a:t>
            </a:r>
            <a:r>
              <a:rPr lang="sr-Cyrl-CS" altLang="en-US" sz="1800"/>
              <a:t>кривина</a:t>
            </a:r>
            <a:r>
              <a:rPr lang="hr-HR" altLang="en-US" sz="1800"/>
              <a:t> </a:t>
            </a:r>
            <a:r>
              <a:rPr lang="sr-Cyrl-CS" altLang="en-US" sz="1800"/>
              <a:t>већих</a:t>
            </a:r>
            <a:r>
              <a:rPr lang="hr-HR" altLang="en-US" sz="1800"/>
              <a:t> </a:t>
            </a:r>
            <a:r>
              <a:rPr lang="sr-Cyrl-CS" altLang="en-US" sz="1800"/>
              <a:t>од</a:t>
            </a:r>
            <a:r>
              <a:rPr lang="hr-HR" altLang="en-US" sz="1800"/>
              <a:t> 75°</a:t>
            </a:r>
          </a:p>
          <a:p>
            <a:pPr lvl="2" defTabSz="912813" eaLnBrk="1" hangingPunct="1"/>
            <a:r>
              <a:rPr lang="sr-Cyrl-CS" altLang="en-US" sz="1800"/>
              <a:t>Уградња</a:t>
            </a:r>
            <a:r>
              <a:rPr lang="hr-HR" altLang="en-US" sz="1800"/>
              <a:t> </a:t>
            </a:r>
            <a:r>
              <a:rPr lang="sr-Cyrl-CS" altLang="en-US" sz="1800"/>
              <a:t>шипке</a:t>
            </a:r>
            <a:endParaRPr lang="hr-HR" altLang="en-US" sz="1800"/>
          </a:p>
          <a:p>
            <a:pPr lvl="2" defTabSz="912813" eaLnBrk="1" hangingPunct="1"/>
            <a:r>
              <a:rPr lang="sr-Cyrl-CS" altLang="en-US" sz="1800"/>
              <a:t>Пресек</a:t>
            </a:r>
            <a:r>
              <a:rPr lang="hr-HR" altLang="en-US" sz="1800"/>
              <a:t> </a:t>
            </a:r>
            <a:r>
              <a:rPr lang="sr-Cyrl-CS" altLang="en-US" sz="1800"/>
              <a:t>лигамента</a:t>
            </a:r>
            <a:endParaRPr lang="hr-HR" altLang="en-US" sz="1800"/>
          </a:p>
          <a:p>
            <a:pPr lvl="2" defTabSz="912813" eaLnBrk="1" hangingPunct="1"/>
            <a:r>
              <a:rPr lang="sr-Cyrl-CS" altLang="en-US" sz="1800"/>
              <a:t>Вађење</a:t>
            </a:r>
            <a:r>
              <a:rPr lang="hr-HR" altLang="en-US" sz="1800"/>
              <a:t> </a:t>
            </a:r>
            <a:r>
              <a:rPr lang="sr-Cyrl-CS" altLang="en-US" sz="1800"/>
              <a:t>диска</a:t>
            </a:r>
            <a:endParaRPr lang="hr-HR" altLang="en-US" sz="1800"/>
          </a:p>
          <a:p>
            <a:pPr lvl="2" defTabSz="912813" eaLnBrk="1" hangingPunct="1"/>
            <a:r>
              <a:rPr lang="sr-Cyrl-CS" altLang="en-US" sz="1800"/>
              <a:t>Уметак</a:t>
            </a:r>
            <a:r>
              <a:rPr lang="hr-HR" altLang="en-US" sz="1800"/>
              <a:t> </a:t>
            </a:r>
            <a:r>
              <a:rPr lang="sr-Cyrl-CS" altLang="en-US" sz="1800"/>
              <a:t>између</a:t>
            </a:r>
            <a:r>
              <a:rPr lang="hr-HR" altLang="en-US" sz="1800"/>
              <a:t> </a:t>
            </a:r>
            <a:r>
              <a:rPr lang="sr-Cyrl-CS" altLang="en-US" sz="1800"/>
              <a:t>пршљенова</a:t>
            </a:r>
            <a:endParaRPr lang="hr-HR" altLang="en-US" sz="1800"/>
          </a:p>
        </p:txBody>
      </p:sp>
      <p:pic>
        <p:nvPicPr>
          <p:cNvPr id="13317" name="Picture 9">
            <a:extLst>
              <a:ext uri="{FF2B5EF4-FFF2-40B4-BE49-F238E27FC236}">
                <a16:creationId xmlns:a16="http://schemas.microsoft.com/office/drawing/2014/main" id="{7B7A3919-B8BE-4F77-AAA8-FDA7AC14BA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4221163"/>
            <a:ext cx="2381250" cy="236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1" descr="šipka">
            <a:extLst>
              <a:ext uri="{FF2B5EF4-FFF2-40B4-BE49-F238E27FC236}">
                <a16:creationId xmlns:a16="http://schemas.microsoft.com/office/drawing/2014/main" id="{054F906F-D4CC-44C7-95A8-93FAFD09E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076700"/>
            <a:ext cx="1601788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919"/>
    </mc:Choice>
    <mc:Fallback xmlns="">
      <p:transition spd="slow" advTm="44919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52F710DE-DEB4-46B2-87E4-EB673DC00D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 dirty="0" err="1"/>
              <a:t>Кинезитерапијски</a:t>
            </a:r>
            <a:r>
              <a:rPr lang="hr-HR" altLang="en-US" sz="2400" dirty="0"/>
              <a:t> </a:t>
            </a:r>
            <a:r>
              <a:rPr lang="sr-Cyrl-CS" altLang="en-US" sz="2400" dirty="0"/>
              <a:t>поступци</a:t>
            </a:r>
            <a:r>
              <a:rPr lang="hr-HR" altLang="en-US" sz="2400" dirty="0"/>
              <a:t> </a:t>
            </a:r>
            <a:r>
              <a:rPr lang="sr-Cyrl-CS" altLang="en-US" sz="2400" dirty="0"/>
              <a:t>код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Шојерманове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кифозе</a:t>
            </a:r>
            <a:br>
              <a:rPr lang="hr-HR" altLang="en-US" sz="2400" dirty="0"/>
            </a:br>
            <a:endParaRPr lang="en-US" altLang="en-US" sz="2400" dirty="0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8E05D846-82E9-400E-AB28-92C89029E2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defTabSz="912813" eaLnBrk="1" hangingPunct="1"/>
            <a:r>
              <a:rPr lang="sr-Cyrl-CS" altLang="en-US" sz="2000" dirty="0"/>
              <a:t>Све</a:t>
            </a:r>
            <a:r>
              <a:rPr lang="hr-HR" altLang="en-US" sz="2000" dirty="0"/>
              <a:t> </a:t>
            </a:r>
            <a:r>
              <a:rPr lang="sr-Cyrl-CS" altLang="en-US" sz="2000" dirty="0"/>
              <a:t>активне</a:t>
            </a:r>
            <a:r>
              <a:rPr lang="hr-HR" altLang="en-US" sz="2000" dirty="0"/>
              <a:t> </a:t>
            </a:r>
            <a:r>
              <a:rPr lang="sr-Cyrl-CS" altLang="en-US" sz="2000" dirty="0"/>
              <a:t>вежбе</a:t>
            </a:r>
            <a:r>
              <a:rPr lang="hr-HR" altLang="en-US" sz="2000" dirty="0"/>
              <a:t> </a:t>
            </a:r>
            <a:r>
              <a:rPr lang="sr-Cyrl-CS" altLang="en-US" sz="2000" dirty="0"/>
              <a:t>као</a:t>
            </a:r>
            <a:r>
              <a:rPr lang="hr-HR" altLang="en-US" sz="2000" dirty="0"/>
              <a:t> </a:t>
            </a:r>
            <a:r>
              <a:rPr lang="sr-Cyrl-CS" altLang="en-US" sz="2000" dirty="0"/>
              <a:t>и</a:t>
            </a:r>
            <a:r>
              <a:rPr lang="hr-HR" altLang="en-US" sz="2000" dirty="0"/>
              <a:t> </a:t>
            </a:r>
            <a:r>
              <a:rPr lang="sr-Cyrl-CS" altLang="en-US" sz="2000" dirty="0"/>
              <a:t>код</a:t>
            </a:r>
            <a:r>
              <a:rPr lang="hr-HR" altLang="en-US" sz="2000" dirty="0"/>
              <a:t> </a:t>
            </a:r>
            <a:r>
              <a:rPr lang="sr-Cyrl-CS" altLang="en-US" sz="2000" dirty="0" err="1"/>
              <a:t>постуралних</a:t>
            </a:r>
            <a:r>
              <a:rPr lang="hr-HR" altLang="en-US" sz="2000" dirty="0"/>
              <a:t> </a:t>
            </a:r>
            <a:r>
              <a:rPr lang="sr-Cyrl-CS" altLang="en-US" sz="2000" dirty="0" err="1"/>
              <a:t>кифоза</a:t>
            </a:r>
            <a:r>
              <a:rPr lang="hr-HR" altLang="en-US" sz="2000" dirty="0"/>
              <a:t> </a:t>
            </a:r>
            <a:r>
              <a:rPr lang="sr-Cyrl-CS" altLang="en-US" sz="2000" dirty="0"/>
              <a:t>уз</a:t>
            </a:r>
            <a:r>
              <a:rPr lang="hr-HR" altLang="en-US" sz="2000" dirty="0"/>
              <a:t> </a:t>
            </a:r>
            <a:r>
              <a:rPr lang="sr-Cyrl-CS" altLang="en-US" sz="2000" dirty="0"/>
              <a:t>употребу</a:t>
            </a:r>
            <a:r>
              <a:rPr lang="hr-HR" altLang="en-US" sz="2000" dirty="0"/>
              <a:t> </a:t>
            </a:r>
            <a:r>
              <a:rPr lang="sr-Cyrl-CS" altLang="en-US" sz="2000" dirty="0"/>
              <a:t>Мил</a:t>
            </a:r>
            <a:r>
              <a:rPr lang="hr-HR" altLang="en-US" sz="2000" dirty="0"/>
              <a:t>w</a:t>
            </a:r>
            <a:r>
              <a:rPr lang="sr-Cyrl-CS" altLang="en-US" sz="2000" dirty="0" err="1"/>
              <a:t>аке</a:t>
            </a:r>
            <a:r>
              <a:rPr lang="hr-HR" altLang="en-US" sz="2000" dirty="0"/>
              <a:t> </a:t>
            </a:r>
            <a:r>
              <a:rPr lang="sr-Cyrl-CS" altLang="en-US" sz="2000" dirty="0" err="1"/>
              <a:t>ортозе</a:t>
            </a:r>
            <a:endParaRPr lang="hr-HR" altLang="en-US" sz="2000" dirty="0"/>
          </a:p>
          <a:p>
            <a:pPr lvl="1" defTabSz="912813" eaLnBrk="1" hangingPunct="1"/>
            <a:r>
              <a:rPr lang="sr-Cyrl-CS" altLang="en-US" sz="2000" dirty="0"/>
              <a:t>Аеробне</a:t>
            </a:r>
            <a:r>
              <a:rPr lang="hr-HR" altLang="en-US" sz="2000" dirty="0"/>
              <a:t> </a:t>
            </a:r>
            <a:r>
              <a:rPr lang="sr-Cyrl-CS" altLang="en-US" sz="2000" dirty="0"/>
              <a:t>вежбе</a:t>
            </a:r>
            <a:r>
              <a:rPr lang="hr-HR" altLang="en-US" sz="2000" dirty="0"/>
              <a:t> </a:t>
            </a:r>
            <a:r>
              <a:rPr lang="sr-Cyrl-CS" altLang="en-US" sz="2000" dirty="0"/>
              <a:t>позитивно</a:t>
            </a:r>
            <a:r>
              <a:rPr lang="hr-HR" altLang="en-US" sz="2000" dirty="0"/>
              <a:t> </a:t>
            </a:r>
            <a:r>
              <a:rPr lang="sr-Cyrl-CS" altLang="en-US" sz="2000" dirty="0"/>
              <a:t>делују</a:t>
            </a:r>
            <a:r>
              <a:rPr lang="hr-HR" altLang="en-US" sz="2000" dirty="0"/>
              <a:t> </a:t>
            </a:r>
            <a:r>
              <a:rPr lang="sr-Cyrl-CS" altLang="en-US" sz="2000" dirty="0"/>
              <a:t>на</a:t>
            </a:r>
            <a:r>
              <a:rPr lang="hr-HR" altLang="en-US" sz="2000" dirty="0"/>
              <a:t> </a:t>
            </a:r>
            <a:r>
              <a:rPr lang="sr-Cyrl-CS" altLang="en-US" sz="2000" dirty="0"/>
              <a:t>функцију</a:t>
            </a:r>
            <a:r>
              <a:rPr lang="hr-HR" altLang="en-US" sz="2000" dirty="0"/>
              <a:t> </a:t>
            </a:r>
            <a:r>
              <a:rPr lang="sr-Cyrl-CS" altLang="en-US" sz="2000" dirty="0"/>
              <a:t>срца</a:t>
            </a:r>
            <a:r>
              <a:rPr lang="hr-HR" altLang="en-US" sz="2000" dirty="0"/>
              <a:t> </a:t>
            </a:r>
            <a:r>
              <a:rPr lang="sr-Cyrl-CS" altLang="en-US" sz="2000" dirty="0"/>
              <a:t>и</a:t>
            </a:r>
            <a:r>
              <a:rPr lang="hr-HR" altLang="en-US" sz="2000" dirty="0"/>
              <a:t> </a:t>
            </a:r>
            <a:r>
              <a:rPr lang="sr-Cyrl-CS" altLang="en-US" sz="2000" dirty="0"/>
              <a:t>плућа</a:t>
            </a:r>
            <a:endParaRPr lang="hr-HR" altLang="en-US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59"/>
    </mc:Choice>
    <mc:Fallback xmlns="">
      <p:transition spd="slow" advTm="21859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6BA3CD2A-18AB-4803-BB5E-34F96DAC4C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/>
              <a:t>ОСТАЛЕ</a:t>
            </a:r>
            <a:r>
              <a:rPr lang="hr-HR" altLang="en-US" sz="2400"/>
              <a:t> </a:t>
            </a:r>
            <a:r>
              <a:rPr lang="sr-Cyrl-CS" altLang="en-US" sz="2400"/>
              <a:t>КИФОЗЕ</a:t>
            </a:r>
            <a:endParaRPr lang="hr-HR" altLang="en-US" sz="2400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FF40CF6A-C67B-4895-84D4-9028FD0673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1800"/>
              <a:t>КОНГЕНИТАЛНЕ</a:t>
            </a:r>
            <a:endParaRPr lang="hr-HR" altLang="en-US" sz="1800"/>
          </a:p>
          <a:p>
            <a:pPr lvl="1" defTabSz="912813" eaLnBrk="1" hangingPunct="1"/>
            <a:r>
              <a:rPr lang="sr-Cyrl-CS" altLang="en-US" sz="1600"/>
              <a:t>Настају</a:t>
            </a:r>
            <a:r>
              <a:rPr lang="hr-HR" altLang="en-US" sz="1600"/>
              <a:t> </a:t>
            </a:r>
            <a:r>
              <a:rPr lang="sr-Cyrl-CS" altLang="en-US" sz="1600"/>
              <a:t>као</a:t>
            </a:r>
            <a:r>
              <a:rPr lang="hr-HR" altLang="en-US" sz="1600"/>
              <a:t> </a:t>
            </a:r>
            <a:r>
              <a:rPr lang="sr-Cyrl-CS" altLang="en-US" sz="1600"/>
              <a:t>поседица</a:t>
            </a:r>
            <a:r>
              <a:rPr lang="hr-HR" altLang="en-US" sz="1600"/>
              <a:t> </a:t>
            </a:r>
            <a:r>
              <a:rPr lang="sr-Cyrl-CS" altLang="en-US" sz="1600"/>
              <a:t>непотпуног</a:t>
            </a:r>
            <a:r>
              <a:rPr lang="hr-HR" altLang="en-US" sz="1600"/>
              <a:t> </a:t>
            </a:r>
            <a:r>
              <a:rPr lang="sr-Cyrl-CS" altLang="en-US" sz="1600"/>
              <a:t>развоја</a:t>
            </a:r>
            <a:r>
              <a:rPr lang="hr-HR" altLang="en-US" sz="1600"/>
              <a:t> </a:t>
            </a:r>
            <a:r>
              <a:rPr lang="sr-Cyrl-CS" altLang="en-US" sz="1600"/>
              <a:t>коштаног</a:t>
            </a:r>
            <a:r>
              <a:rPr lang="hr-HR" altLang="en-US" sz="1600"/>
              <a:t> </a:t>
            </a:r>
            <a:r>
              <a:rPr lang="sr-Cyrl-CS" altLang="en-US" sz="1600"/>
              <a:t>система</a:t>
            </a:r>
            <a:r>
              <a:rPr lang="hr-HR" altLang="en-US" sz="1600"/>
              <a:t> </a:t>
            </a:r>
            <a:r>
              <a:rPr lang="sr-Cyrl-CS" altLang="en-US" sz="1600"/>
              <a:t>до</a:t>
            </a:r>
            <a:r>
              <a:rPr lang="hr-HR" altLang="en-US" sz="1600"/>
              <a:t> </a:t>
            </a:r>
            <a:r>
              <a:rPr lang="sr-Cyrl-CS" altLang="en-US" sz="1600"/>
              <a:t>рођења</a:t>
            </a:r>
            <a:r>
              <a:rPr lang="hr-HR" altLang="en-US" sz="1600"/>
              <a:t>, </a:t>
            </a:r>
            <a:r>
              <a:rPr lang="sr-Cyrl-CS" altLang="en-US" sz="1600"/>
              <a:t>као</a:t>
            </a:r>
            <a:r>
              <a:rPr lang="hr-HR" altLang="en-US" sz="1600"/>
              <a:t> </a:t>
            </a:r>
            <a:r>
              <a:rPr lang="sr-Cyrl-CS" altLang="en-US" sz="1600"/>
              <a:t>нпр</a:t>
            </a:r>
            <a:r>
              <a:rPr lang="hr-HR" altLang="en-US" sz="1600"/>
              <a:t>. </a:t>
            </a:r>
            <a:r>
              <a:rPr lang="sr-Cyrl-CS" altLang="en-US" sz="1600"/>
              <a:t>непотпуно</a:t>
            </a:r>
            <a:r>
              <a:rPr lang="hr-HR" altLang="en-US" sz="1600"/>
              <a:t> </a:t>
            </a:r>
            <a:r>
              <a:rPr lang="sr-Cyrl-CS" altLang="en-US" sz="1600"/>
              <a:t>формирање</a:t>
            </a:r>
            <a:r>
              <a:rPr lang="hr-HR" altLang="en-US" sz="1600"/>
              <a:t> </a:t>
            </a:r>
            <a:r>
              <a:rPr lang="sr-Cyrl-CS" altLang="en-US" sz="1600"/>
              <a:t>пршљенова</a:t>
            </a:r>
            <a:endParaRPr lang="hr-HR" altLang="en-US" sz="1600"/>
          </a:p>
          <a:p>
            <a:pPr defTabSz="912813" eaLnBrk="1" hangingPunct="1"/>
            <a:r>
              <a:rPr lang="sr-Cyrl-CS" altLang="en-US" sz="1800"/>
              <a:t>КИФОЗЕ</a:t>
            </a:r>
            <a:r>
              <a:rPr lang="hr-HR" altLang="en-US" sz="1800"/>
              <a:t> </a:t>
            </a:r>
            <a:r>
              <a:rPr lang="sr-Cyrl-CS" altLang="en-US" sz="1800"/>
              <a:t>ИЗАЗВАНЕ</a:t>
            </a:r>
            <a:r>
              <a:rPr lang="hr-HR" altLang="en-US" sz="1800"/>
              <a:t> </a:t>
            </a:r>
            <a:r>
              <a:rPr lang="sr-Cyrl-CS" altLang="en-US" sz="1800"/>
              <a:t>ПАРАЛИЗОМ</a:t>
            </a:r>
            <a:endParaRPr lang="hr-HR" altLang="en-US" sz="1800"/>
          </a:p>
          <a:p>
            <a:pPr lvl="1" defTabSz="912813" eaLnBrk="1" hangingPunct="1"/>
            <a:r>
              <a:rPr lang="sr-Cyrl-CS" altLang="en-US" sz="1600"/>
              <a:t>Могу</a:t>
            </a:r>
            <a:r>
              <a:rPr lang="hr-HR" altLang="en-US" sz="1600"/>
              <a:t> </a:t>
            </a:r>
            <a:r>
              <a:rPr lang="sr-Cyrl-CS" altLang="en-US" sz="1600"/>
              <a:t>бити</a:t>
            </a:r>
            <a:r>
              <a:rPr lang="hr-HR" altLang="en-US" sz="1600"/>
              <a:t> </a:t>
            </a:r>
            <a:r>
              <a:rPr lang="sr-Cyrl-CS" altLang="en-US" sz="1600"/>
              <a:t>изазвана</a:t>
            </a:r>
            <a:r>
              <a:rPr lang="hr-HR" altLang="en-US" sz="1600"/>
              <a:t> </a:t>
            </a:r>
            <a:r>
              <a:rPr lang="sr-Cyrl-CS" altLang="en-US" sz="1600"/>
              <a:t>церебралном</a:t>
            </a:r>
            <a:r>
              <a:rPr lang="hr-HR" altLang="en-US" sz="1600"/>
              <a:t> </a:t>
            </a:r>
            <a:r>
              <a:rPr lang="sr-Cyrl-CS" altLang="en-US" sz="1600"/>
              <a:t>парализом</a:t>
            </a:r>
            <a:r>
              <a:rPr lang="hr-HR" altLang="en-US" sz="1600"/>
              <a:t>, </a:t>
            </a:r>
            <a:r>
              <a:rPr lang="sr-Cyrl-CS" altLang="en-US" sz="1600"/>
              <a:t>мишићном</a:t>
            </a:r>
            <a:r>
              <a:rPr lang="hr-HR" altLang="en-US" sz="1600"/>
              <a:t> </a:t>
            </a:r>
            <a:r>
              <a:rPr lang="sr-Cyrl-CS" altLang="en-US" sz="1600"/>
              <a:t>дистрофијом</a:t>
            </a:r>
            <a:r>
              <a:rPr lang="hr-HR" altLang="en-US" sz="1600"/>
              <a:t> </a:t>
            </a:r>
            <a:r>
              <a:rPr lang="sr-Cyrl-CS" altLang="en-US" sz="1600"/>
              <a:t>и</a:t>
            </a:r>
            <a:r>
              <a:rPr lang="hr-HR" altLang="en-US" sz="1600"/>
              <a:t> </a:t>
            </a:r>
            <a:r>
              <a:rPr lang="sr-Cyrl-CS" altLang="en-US" sz="1600"/>
              <a:t>сл</a:t>
            </a:r>
            <a:r>
              <a:rPr lang="hr-HR" altLang="en-US" sz="1600"/>
              <a:t>.</a:t>
            </a:r>
          </a:p>
          <a:p>
            <a:pPr defTabSz="912813" eaLnBrk="1" hangingPunct="1"/>
            <a:r>
              <a:rPr lang="sr-Cyrl-CS" altLang="en-US" sz="1800"/>
              <a:t>ПОСТ</a:t>
            </a:r>
            <a:r>
              <a:rPr lang="hr-HR" altLang="en-US" sz="1800"/>
              <a:t>-</a:t>
            </a:r>
            <a:r>
              <a:rPr lang="sr-Cyrl-CS" altLang="en-US" sz="1800"/>
              <a:t>ТРАУМАТСКЕ</a:t>
            </a:r>
            <a:r>
              <a:rPr lang="hr-HR" altLang="en-US" sz="1800"/>
              <a:t> </a:t>
            </a:r>
            <a:r>
              <a:rPr lang="sr-Cyrl-CS" altLang="en-US" sz="1800"/>
              <a:t>КИФОЗЕ</a:t>
            </a:r>
            <a:endParaRPr lang="hr-HR" altLang="en-US" sz="1800"/>
          </a:p>
          <a:p>
            <a:pPr lvl="1" defTabSz="912813" eaLnBrk="1" hangingPunct="1"/>
            <a:r>
              <a:rPr lang="sr-Cyrl-CS" altLang="en-US" sz="1600"/>
              <a:t>Настају</a:t>
            </a:r>
            <a:r>
              <a:rPr lang="hr-HR" altLang="en-US" sz="1600"/>
              <a:t> </a:t>
            </a:r>
            <a:r>
              <a:rPr lang="sr-Cyrl-CS" altLang="en-US" sz="1600"/>
              <a:t>због</a:t>
            </a:r>
            <a:r>
              <a:rPr lang="hr-HR" altLang="en-US" sz="1600"/>
              <a:t> </a:t>
            </a:r>
            <a:r>
              <a:rPr lang="sr-Cyrl-CS" altLang="en-US" sz="1600"/>
              <a:t>повреде</a:t>
            </a:r>
            <a:r>
              <a:rPr lang="hr-HR" altLang="en-US" sz="1600"/>
              <a:t> </a:t>
            </a:r>
            <a:r>
              <a:rPr lang="sr-Cyrl-CS" altLang="en-US" sz="1600"/>
              <a:t>кичме</a:t>
            </a:r>
            <a:endParaRPr lang="hr-HR" altLang="en-US" sz="1600"/>
          </a:p>
          <a:p>
            <a:pPr defTabSz="912813" eaLnBrk="1" hangingPunct="1"/>
            <a:r>
              <a:rPr lang="sr-Cyrl-CS" altLang="en-US" sz="1800"/>
              <a:t>ПОСТ</a:t>
            </a:r>
            <a:r>
              <a:rPr lang="hr-HR" altLang="en-US" sz="1800"/>
              <a:t>-</a:t>
            </a:r>
            <a:r>
              <a:rPr lang="sr-Cyrl-CS" altLang="en-US" sz="1800"/>
              <a:t>ОПЕРАТИВНЕ</a:t>
            </a:r>
            <a:r>
              <a:rPr lang="hr-HR" altLang="en-US" sz="1800"/>
              <a:t> </a:t>
            </a:r>
            <a:r>
              <a:rPr lang="sr-Cyrl-CS" altLang="en-US" sz="1800"/>
              <a:t>КИФОЗЕ</a:t>
            </a:r>
            <a:endParaRPr lang="hr-HR" altLang="en-US" sz="1800"/>
          </a:p>
          <a:p>
            <a:pPr lvl="1" defTabSz="912813" eaLnBrk="1" hangingPunct="1"/>
            <a:r>
              <a:rPr lang="sr-Cyrl-CS" altLang="en-US" sz="1600"/>
              <a:t>Настају</a:t>
            </a:r>
            <a:r>
              <a:rPr lang="hr-HR" altLang="en-US" sz="1600"/>
              <a:t> </a:t>
            </a:r>
            <a:r>
              <a:rPr lang="sr-Cyrl-CS" altLang="en-US" sz="1600"/>
              <a:t>као</a:t>
            </a:r>
            <a:r>
              <a:rPr lang="hr-HR" altLang="en-US" sz="1600"/>
              <a:t> </a:t>
            </a:r>
            <a:r>
              <a:rPr lang="sr-Cyrl-CS" altLang="en-US" sz="1600"/>
              <a:t>последица</a:t>
            </a:r>
            <a:r>
              <a:rPr lang="hr-HR" altLang="en-US" sz="1600"/>
              <a:t> </a:t>
            </a:r>
            <a:r>
              <a:rPr lang="sr-Cyrl-CS" altLang="en-US" sz="1600"/>
              <a:t>неуспеле</a:t>
            </a:r>
            <a:r>
              <a:rPr lang="hr-HR" altLang="en-US" sz="1600"/>
              <a:t> </a:t>
            </a:r>
            <a:r>
              <a:rPr lang="sr-Cyrl-CS" altLang="en-US" sz="1600"/>
              <a:t>операције</a:t>
            </a:r>
            <a:r>
              <a:rPr lang="hr-HR" altLang="en-US" sz="1600"/>
              <a:t> </a:t>
            </a:r>
            <a:r>
              <a:rPr lang="sr-Cyrl-CS" altLang="en-US" sz="1600"/>
              <a:t>кичме</a:t>
            </a:r>
            <a:r>
              <a:rPr lang="hr-HR" altLang="en-US" sz="1600"/>
              <a:t> </a:t>
            </a:r>
            <a:r>
              <a:rPr lang="sr-Cyrl-CS" altLang="en-US" sz="1600"/>
              <a:t>због</a:t>
            </a:r>
            <a:r>
              <a:rPr lang="hr-HR" altLang="en-US" sz="1600"/>
              <a:t> </a:t>
            </a:r>
            <a:r>
              <a:rPr lang="sr-Cyrl-CS" altLang="en-US" sz="1600"/>
              <a:t>неког</a:t>
            </a:r>
            <a:r>
              <a:rPr lang="hr-HR" altLang="en-US" sz="1600"/>
              <a:t> </a:t>
            </a:r>
            <a:r>
              <a:rPr lang="sr-Cyrl-CS" altLang="en-US" sz="1600"/>
              <a:t>другог</a:t>
            </a:r>
            <a:r>
              <a:rPr lang="hr-HR" altLang="en-US" sz="1600"/>
              <a:t> </a:t>
            </a:r>
            <a:r>
              <a:rPr lang="sr-Cyrl-CS" altLang="en-US" sz="1600"/>
              <a:t>проблема</a:t>
            </a:r>
            <a:endParaRPr lang="hr-HR" altLang="en-US" sz="1600"/>
          </a:p>
          <a:p>
            <a:pPr defTabSz="912813" eaLnBrk="1" hangingPunct="1"/>
            <a:r>
              <a:rPr lang="sr-Cyrl-CS" altLang="en-US" sz="1800"/>
              <a:t>ДЕГЕНЕРАТИВНЕ</a:t>
            </a:r>
            <a:r>
              <a:rPr lang="hr-HR" altLang="en-US" sz="1800"/>
              <a:t> </a:t>
            </a:r>
            <a:r>
              <a:rPr lang="sr-Cyrl-CS" altLang="en-US" sz="1800"/>
              <a:t>КИФОЗЕ</a:t>
            </a:r>
            <a:endParaRPr lang="hr-HR" altLang="en-US" sz="1800"/>
          </a:p>
          <a:p>
            <a:pPr lvl="1" defTabSz="912813" eaLnBrk="1" hangingPunct="1"/>
            <a:r>
              <a:rPr lang="sr-Cyrl-CS" altLang="en-US" sz="1600"/>
              <a:t>Због</a:t>
            </a:r>
            <a:r>
              <a:rPr lang="hr-HR" altLang="en-US" sz="1600"/>
              <a:t> </a:t>
            </a:r>
            <a:r>
              <a:rPr lang="sr-Cyrl-CS" altLang="en-US" sz="1600"/>
              <a:t>настанка</a:t>
            </a:r>
            <a:r>
              <a:rPr lang="hr-HR" altLang="en-US" sz="1600"/>
              <a:t>  </a:t>
            </a:r>
            <a:r>
              <a:rPr lang="sr-Cyrl-CS" altLang="en-US" sz="1600"/>
              <a:t>болести</a:t>
            </a:r>
            <a:r>
              <a:rPr lang="hr-HR" altLang="en-US" sz="1600"/>
              <a:t> </a:t>
            </a:r>
            <a:r>
              <a:rPr lang="sr-Cyrl-CS" altLang="en-US" sz="1600"/>
              <a:t>као</a:t>
            </a:r>
            <a:r>
              <a:rPr lang="hr-HR" altLang="en-US" sz="1600"/>
              <a:t> </a:t>
            </a:r>
            <a:r>
              <a:rPr lang="sr-Cyrl-CS" altLang="en-US" sz="1600"/>
              <a:t>што</a:t>
            </a:r>
            <a:r>
              <a:rPr lang="hr-HR" altLang="en-US" sz="1600"/>
              <a:t> </a:t>
            </a:r>
            <a:r>
              <a:rPr lang="sr-Cyrl-CS" altLang="en-US" sz="1600"/>
              <a:t>је</a:t>
            </a:r>
            <a:r>
              <a:rPr lang="hr-HR" altLang="en-US" sz="1600"/>
              <a:t> </a:t>
            </a:r>
            <a:r>
              <a:rPr lang="sr-Cyrl-CS" altLang="en-US" sz="1600"/>
              <a:t>анкилозантни</a:t>
            </a:r>
            <a:r>
              <a:rPr lang="hr-HR" altLang="en-US" sz="1600"/>
              <a:t> </a:t>
            </a:r>
            <a:r>
              <a:rPr lang="sr-Cyrl-CS" altLang="en-US" sz="1600"/>
              <a:t>спондилитис</a:t>
            </a:r>
            <a:r>
              <a:rPr lang="hr-HR" altLang="en-US" sz="1600"/>
              <a:t> </a:t>
            </a:r>
            <a:r>
              <a:rPr lang="sr-Cyrl-CS" altLang="en-US" sz="1600"/>
              <a:t>и</a:t>
            </a:r>
            <a:r>
              <a:rPr lang="hr-HR" altLang="en-US" sz="1600"/>
              <a:t> </a:t>
            </a:r>
            <a:r>
              <a:rPr lang="sr-Cyrl-CS" altLang="en-US" sz="1600"/>
              <a:t>сл</a:t>
            </a:r>
            <a:r>
              <a:rPr lang="hr-HR" altLang="en-US" sz="160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030"/>
    </mc:Choice>
    <mc:Fallback xmlns="">
      <p:transition spd="slow" advTm="6203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0976483C-AE87-4D6F-A02C-BB2B56EF35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3200"/>
              <a:t>Лордоза</a:t>
            </a:r>
            <a:endParaRPr lang="hr-HR" altLang="en-US" sz="3200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D0FD0384-A738-4084-84F9-692A763B3B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43063"/>
            <a:ext cx="8229600" cy="4487862"/>
          </a:xfrm>
        </p:spPr>
        <p:txBody>
          <a:bodyPr/>
          <a:lstStyle/>
          <a:p>
            <a:pPr defTabSz="912813" eaLnBrk="1" hangingPunct="1"/>
            <a:r>
              <a:rPr lang="hr-HR" altLang="en-US" sz="1800" dirty="0"/>
              <a:t> </a:t>
            </a:r>
            <a:r>
              <a:rPr lang="sr-Cyrl-CS" altLang="en-US" sz="1800" dirty="0"/>
              <a:t>искривљење</a:t>
            </a:r>
            <a:r>
              <a:rPr lang="hr-HR" altLang="en-US" sz="1800" dirty="0"/>
              <a:t> </a:t>
            </a:r>
            <a:r>
              <a:rPr lang="sr-Cyrl-CS" altLang="en-US" sz="1800" dirty="0"/>
              <a:t>кичме</a:t>
            </a:r>
            <a:r>
              <a:rPr lang="hr-HR" altLang="en-US" sz="1800" dirty="0"/>
              <a:t> </a:t>
            </a:r>
            <a:r>
              <a:rPr lang="sr-Cyrl-CS" altLang="en-US" sz="1800" dirty="0">
                <a:solidFill>
                  <a:srgbClr val="FF0000"/>
                </a:solidFill>
              </a:rPr>
              <a:t>у</a:t>
            </a:r>
            <a:r>
              <a:rPr lang="hr-HR" altLang="en-US" sz="1800" dirty="0">
                <a:solidFill>
                  <a:srgbClr val="FF0000"/>
                </a:solidFill>
              </a:rPr>
              <a:t> </a:t>
            </a:r>
            <a:r>
              <a:rPr lang="sr-Cyrl-CS" altLang="en-US" sz="1800" dirty="0" err="1">
                <a:solidFill>
                  <a:srgbClr val="FF0000"/>
                </a:solidFill>
              </a:rPr>
              <a:t>сагиталној</a:t>
            </a:r>
            <a:r>
              <a:rPr lang="hr-HR" altLang="en-US" sz="1800" dirty="0">
                <a:solidFill>
                  <a:srgbClr val="FF0000"/>
                </a:solidFill>
              </a:rPr>
              <a:t> </a:t>
            </a:r>
            <a:r>
              <a:rPr lang="sr-Cyrl-CS" altLang="en-US" sz="1800" dirty="0">
                <a:solidFill>
                  <a:srgbClr val="FF0000"/>
                </a:solidFill>
              </a:rPr>
              <a:t>равни </a:t>
            </a:r>
            <a:r>
              <a:rPr lang="sr-Cyrl-CS" altLang="en-US" sz="1800" dirty="0"/>
              <a:t>с</a:t>
            </a:r>
            <a:r>
              <a:rPr lang="hr-HR" altLang="en-US" sz="1800" dirty="0"/>
              <a:t> </a:t>
            </a:r>
            <a:r>
              <a:rPr lang="sr-Cyrl-CS" altLang="en-US" sz="1800" dirty="0" err="1"/>
              <a:t>конвекситетом</a:t>
            </a:r>
            <a:r>
              <a:rPr lang="hr-HR" altLang="en-US" sz="1800" dirty="0"/>
              <a:t> </a:t>
            </a:r>
            <a:r>
              <a:rPr lang="sr-Cyrl-CS" altLang="en-US" sz="1800" dirty="0">
                <a:solidFill>
                  <a:srgbClr val="FF0000"/>
                </a:solidFill>
              </a:rPr>
              <a:t>према</a:t>
            </a:r>
            <a:r>
              <a:rPr lang="hr-HR" altLang="en-US" sz="1800" dirty="0">
                <a:solidFill>
                  <a:srgbClr val="FF0000"/>
                </a:solidFill>
              </a:rPr>
              <a:t> </a:t>
            </a:r>
            <a:r>
              <a:rPr lang="sr-Cyrl-CS" altLang="en-US" sz="1800" dirty="0">
                <a:solidFill>
                  <a:srgbClr val="FF0000"/>
                </a:solidFill>
              </a:rPr>
              <a:t>напред</a:t>
            </a:r>
            <a:endParaRPr lang="hr-HR" altLang="en-US" sz="1800" dirty="0">
              <a:solidFill>
                <a:srgbClr val="FF0000"/>
              </a:solidFill>
            </a:endParaRPr>
          </a:p>
          <a:p>
            <a:pPr defTabSz="912813" eaLnBrk="1" hangingPunct="1"/>
            <a:endParaRPr lang="hr-HR" altLang="en-US" sz="1800" dirty="0"/>
          </a:p>
          <a:p>
            <a:pPr defTabSz="912813" eaLnBrk="1" hangingPunct="1"/>
            <a:r>
              <a:rPr lang="sr-Cyrl-CS" altLang="en-US" sz="1800" dirty="0"/>
              <a:t>Физиолошка</a:t>
            </a:r>
            <a:r>
              <a:rPr lang="hr-HR" altLang="en-US" sz="1800" dirty="0"/>
              <a:t> </a:t>
            </a:r>
            <a:r>
              <a:rPr lang="sr-Cyrl-CS" altLang="en-US" sz="1800" dirty="0" err="1"/>
              <a:t>лордотична</a:t>
            </a:r>
            <a:r>
              <a:rPr lang="hr-HR" altLang="en-US" sz="1800" dirty="0"/>
              <a:t> </a:t>
            </a:r>
            <a:r>
              <a:rPr lang="sr-Cyrl-CS" altLang="en-US" sz="1800" dirty="0"/>
              <a:t>компонента</a:t>
            </a:r>
            <a:r>
              <a:rPr lang="hr-HR" altLang="en-US" sz="1800" dirty="0"/>
              <a:t> </a:t>
            </a:r>
            <a:r>
              <a:rPr lang="sr-Cyrl-CS" altLang="en-US" sz="1800" dirty="0"/>
              <a:t>је</a:t>
            </a:r>
            <a:r>
              <a:rPr lang="hr-HR" altLang="en-US" sz="1800" dirty="0"/>
              <a:t> </a:t>
            </a:r>
            <a:r>
              <a:rPr lang="sr-Cyrl-CS" altLang="en-US" sz="1800" dirty="0"/>
              <a:t>изражена</a:t>
            </a:r>
            <a:r>
              <a:rPr lang="hr-HR" altLang="en-US" sz="1800" dirty="0"/>
              <a:t> </a:t>
            </a:r>
            <a:r>
              <a:rPr lang="sr-Cyrl-CS" altLang="en-US" sz="1800" dirty="0"/>
              <a:t>у</a:t>
            </a:r>
            <a:r>
              <a:rPr lang="hr-HR" altLang="en-US" sz="1800" dirty="0"/>
              <a:t> </a:t>
            </a:r>
            <a:r>
              <a:rPr lang="sr-Cyrl-CS" altLang="en-US" sz="1800" dirty="0"/>
              <a:t>вратној</a:t>
            </a:r>
            <a:r>
              <a:rPr lang="hr-HR" altLang="en-US" sz="1800" dirty="0"/>
              <a:t> </a:t>
            </a:r>
            <a:r>
              <a:rPr lang="sr-Cyrl-CS" altLang="en-US" sz="1800" dirty="0"/>
              <a:t>кичми</a:t>
            </a:r>
            <a:r>
              <a:rPr lang="hr-HR" altLang="en-US" sz="1800" dirty="0"/>
              <a:t> </a:t>
            </a:r>
            <a:r>
              <a:rPr lang="sr-Cyrl-CS" altLang="en-US" sz="1800" dirty="0"/>
              <a:t>и</a:t>
            </a:r>
            <a:r>
              <a:rPr lang="hr-HR" altLang="en-US" sz="1800" dirty="0"/>
              <a:t> </a:t>
            </a:r>
            <a:r>
              <a:rPr lang="sr-Cyrl-CS" altLang="en-US" sz="1800" dirty="0"/>
              <a:t>у</a:t>
            </a:r>
            <a:r>
              <a:rPr lang="hr-HR" altLang="en-US" sz="1800" dirty="0"/>
              <a:t> </a:t>
            </a:r>
            <a:r>
              <a:rPr lang="sr-Cyrl-CS" altLang="en-US" sz="1800" dirty="0" err="1"/>
              <a:t>слабинској</a:t>
            </a:r>
            <a:endParaRPr lang="hr-HR" altLang="en-US" sz="1800" dirty="0"/>
          </a:p>
          <a:p>
            <a:pPr defTabSz="912813" eaLnBrk="1" hangingPunct="1"/>
            <a:endParaRPr lang="hr-HR" altLang="en-US" sz="1800" dirty="0"/>
          </a:p>
          <a:p>
            <a:pPr defTabSz="912813" eaLnBrk="1" hangingPunct="1"/>
            <a:r>
              <a:rPr lang="hr-HR" altLang="en-US" sz="1800" dirty="0"/>
              <a:t> </a:t>
            </a:r>
            <a:r>
              <a:rPr lang="sr-Cyrl-CS" altLang="en-US" sz="1800" dirty="0"/>
              <a:t>виском,</a:t>
            </a:r>
            <a:r>
              <a:rPr lang="hr-HR" altLang="en-US" sz="1800" dirty="0"/>
              <a:t> </a:t>
            </a:r>
            <a:r>
              <a:rPr lang="sr-Cyrl-CS" altLang="en-US" sz="1800" dirty="0" err="1"/>
              <a:t>лордоза</a:t>
            </a:r>
            <a:r>
              <a:rPr lang="hr-HR" altLang="en-US" sz="1800" dirty="0"/>
              <a:t> </a:t>
            </a:r>
            <a:r>
              <a:rPr lang="sr-Cyrl-CS" altLang="en-US" sz="1800" dirty="0"/>
              <a:t>вратне</a:t>
            </a:r>
            <a:r>
              <a:rPr lang="hr-HR" altLang="en-US" sz="1800" dirty="0"/>
              <a:t> </a:t>
            </a:r>
            <a:r>
              <a:rPr lang="sr-Cyrl-CS" altLang="en-US" sz="1800" dirty="0"/>
              <a:t>кичме</a:t>
            </a:r>
            <a:r>
              <a:rPr lang="hr-HR" altLang="en-US" sz="1800" dirty="0"/>
              <a:t> </a:t>
            </a:r>
            <a:r>
              <a:rPr lang="sr-Cyrl-CS" altLang="en-US" sz="1800" dirty="0"/>
              <a:t>је</a:t>
            </a:r>
            <a:r>
              <a:rPr lang="hr-HR" altLang="en-US" sz="1800" dirty="0"/>
              <a:t> 3-4 </a:t>
            </a:r>
            <a:r>
              <a:rPr lang="sr-Cyrl-CS" altLang="en-US" sz="1800" dirty="0"/>
              <a:t>цм</a:t>
            </a:r>
            <a:r>
              <a:rPr lang="hr-HR" altLang="en-US" sz="1800" dirty="0"/>
              <a:t>, </a:t>
            </a:r>
            <a:r>
              <a:rPr lang="sr-Cyrl-CS" altLang="en-US" sz="1800" dirty="0" err="1"/>
              <a:t>слабинске</a:t>
            </a:r>
            <a:r>
              <a:rPr lang="hr-HR" altLang="en-US" sz="1800" dirty="0"/>
              <a:t> 4-5 </a:t>
            </a:r>
            <a:r>
              <a:rPr lang="sr-Cyrl-CS" altLang="en-US" sz="1800" dirty="0"/>
              <a:t>цм</a:t>
            </a:r>
            <a:endParaRPr lang="hr-HR" altLang="en-US" sz="1800" dirty="0"/>
          </a:p>
          <a:p>
            <a:pPr defTabSz="912813" eaLnBrk="1" hangingPunct="1"/>
            <a:r>
              <a:rPr lang="sr-Cyrl-CS" altLang="en-US" sz="1800" dirty="0"/>
              <a:t>По</a:t>
            </a:r>
            <a:r>
              <a:rPr lang="hr-HR" altLang="en-US" sz="1800" dirty="0"/>
              <a:t> </a:t>
            </a:r>
            <a:r>
              <a:rPr lang="sr-Cyrl-CS" altLang="en-US" sz="1800" dirty="0" err="1"/>
              <a:t>Цоббу</a:t>
            </a:r>
            <a:r>
              <a:rPr lang="hr-HR" altLang="en-US" sz="1800" dirty="0"/>
              <a:t>, </a:t>
            </a:r>
            <a:r>
              <a:rPr lang="sr-Cyrl-CS" altLang="en-US" sz="1800" dirty="0"/>
              <a:t>мерено</a:t>
            </a:r>
            <a:r>
              <a:rPr lang="hr-HR" altLang="en-US" sz="1800" dirty="0"/>
              <a:t> </a:t>
            </a:r>
            <a:r>
              <a:rPr lang="sr-Cyrl-CS" altLang="en-US" sz="1800" dirty="0"/>
              <a:t>степенима</a:t>
            </a:r>
            <a:r>
              <a:rPr lang="hr-HR" altLang="en-US" sz="1800" dirty="0"/>
              <a:t>, </a:t>
            </a:r>
            <a:r>
              <a:rPr lang="hr-HR" altLang="en-US" sz="1800" dirty="0">
                <a:solidFill>
                  <a:srgbClr val="FF0000"/>
                </a:solidFill>
              </a:rPr>
              <a:t>15-30°</a:t>
            </a:r>
            <a:r>
              <a:rPr lang="hr-HR" altLang="en-US" sz="1800" dirty="0"/>
              <a:t> </a:t>
            </a:r>
            <a:r>
              <a:rPr lang="sr-Cyrl-CS" altLang="en-US" sz="1800" dirty="0"/>
              <a:t>се</a:t>
            </a:r>
            <a:r>
              <a:rPr lang="hr-HR" altLang="en-US" sz="1800" dirty="0"/>
              <a:t> </a:t>
            </a:r>
            <a:r>
              <a:rPr lang="sr-Cyrl-CS" altLang="en-US" sz="1800" dirty="0"/>
              <a:t>сматра</a:t>
            </a:r>
            <a:r>
              <a:rPr lang="hr-HR" altLang="en-US" sz="1800" dirty="0"/>
              <a:t> </a:t>
            </a:r>
            <a:r>
              <a:rPr lang="sr-Cyrl-CS" altLang="en-US" sz="1800" dirty="0"/>
              <a:t>нормалном</a:t>
            </a:r>
            <a:r>
              <a:rPr lang="hr-HR" altLang="en-US" sz="1800" dirty="0"/>
              <a:t> </a:t>
            </a:r>
            <a:r>
              <a:rPr lang="sr-Cyrl-CS" altLang="en-US" sz="1800" dirty="0" err="1"/>
              <a:t>лордотичном</a:t>
            </a:r>
            <a:r>
              <a:rPr lang="hr-HR" altLang="en-US" sz="1800" dirty="0"/>
              <a:t> </a:t>
            </a:r>
            <a:r>
              <a:rPr lang="sr-Cyrl-CS" altLang="en-US" sz="1800" dirty="0"/>
              <a:t>закривљеношћу</a:t>
            </a:r>
            <a:endParaRPr lang="hr-HR" altLang="en-US" sz="1800" dirty="0"/>
          </a:p>
          <a:p>
            <a:pPr defTabSz="912813" eaLnBrk="1" hangingPunct="1"/>
            <a:endParaRPr lang="hr-HR" altLang="en-US" sz="1800" dirty="0"/>
          </a:p>
          <a:p>
            <a:pPr defTabSz="912813" eaLnBrk="1" hangingPunct="1"/>
            <a:endParaRPr lang="hr-HR" altLang="en-US" sz="1800" dirty="0"/>
          </a:p>
        </p:txBody>
      </p:sp>
      <p:pic>
        <p:nvPicPr>
          <p:cNvPr id="16388" name="Picture 4" descr="lordoza">
            <a:extLst>
              <a:ext uri="{FF2B5EF4-FFF2-40B4-BE49-F238E27FC236}">
                <a16:creationId xmlns:a16="http://schemas.microsoft.com/office/drawing/2014/main" id="{F489E9B6-A4CA-4789-A891-A39A36B47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221163"/>
            <a:ext cx="3810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101"/>
    </mc:Choice>
    <mc:Fallback xmlns="">
      <p:transition spd="slow" advTm="6110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B4A1C679-DBBC-48D8-BDC4-C251A65DEF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/>
              <a:t>Лордозе</a:t>
            </a:r>
            <a:r>
              <a:rPr lang="hr-HR" altLang="en-US" sz="2400"/>
              <a:t> </a:t>
            </a:r>
            <a:r>
              <a:rPr lang="sr-Cyrl-CS" altLang="en-US" sz="2400"/>
              <a:t>према</a:t>
            </a:r>
            <a:r>
              <a:rPr lang="hr-HR" altLang="en-US" sz="2400"/>
              <a:t> </a:t>
            </a:r>
            <a:r>
              <a:rPr lang="sr-Cyrl-CS" altLang="en-US" sz="2400"/>
              <a:t>узроку</a:t>
            </a:r>
            <a:r>
              <a:rPr lang="hr-HR" altLang="en-US" sz="2400"/>
              <a:t> </a:t>
            </a:r>
            <a:r>
              <a:rPr lang="sr-Cyrl-CS" altLang="en-US" sz="2400"/>
              <a:t>настајања</a:t>
            </a:r>
            <a:endParaRPr lang="en-US" altLang="en-US" sz="2400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CD9B62A5-2256-44EB-BC1E-B34532089C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endParaRPr lang="hr-HR" altLang="en-US" sz="1800"/>
          </a:p>
          <a:p>
            <a:pPr lvl="1" defTabSz="912813" eaLnBrk="1" hangingPunct="1"/>
            <a:r>
              <a:rPr lang="sr-Cyrl-CS" altLang="en-US" sz="2400"/>
              <a:t>ПОСТУРАЛНЕ</a:t>
            </a:r>
            <a:endParaRPr lang="hr-HR" altLang="en-US" sz="2400"/>
          </a:p>
          <a:p>
            <a:pPr lvl="1" defTabSz="912813" eaLnBrk="1" hangingPunct="1"/>
            <a:r>
              <a:rPr lang="sr-Cyrl-CS" altLang="en-US" sz="2400"/>
              <a:t>КОНГЕНИТАЛНЕ</a:t>
            </a:r>
            <a:r>
              <a:rPr lang="hr-HR" altLang="en-US" sz="2400"/>
              <a:t> (</a:t>
            </a:r>
            <a:r>
              <a:rPr lang="sr-Cyrl-CS" altLang="en-US" sz="2400"/>
              <a:t>урођене</a:t>
            </a:r>
            <a:r>
              <a:rPr lang="hr-HR" altLang="en-US" sz="2400"/>
              <a:t>)</a:t>
            </a:r>
          </a:p>
          <a:p>
            <a:pPr lvl="1" defTabSz="912813" eaLnBrk="1" hangingPunct="1"/>
            <a:r>
              <a:rPr lang="sr-Cyrl-CS" altLang="en-US" sz="2400"/>
              <a:t>СТРУКТУРАЛНЕ</a:t>
            </a:r>
            <a:r>
              <a:rPr lang="hr-HR" altLang="en-US" sz="2400"/>
              <a:t> (</a:t>
            </a:r>
            <a:r>
              <a:rPr lang="sr-Cyrl-CS" altLang="en-US" sz="2400"/>
              <a:t>стечене</a:t>
            </a:r>
            <a:r>
              <a:rPr lang="hr-HR" altLang="en-US" sz="2400"/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44"/>
    </mc:Choice>
    <mc:Fallback xmlns="">
      <p:transition spd="slow" advTm="9344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256D4418-3A96-45A0-9407-F0830CA873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/>
              <a:t>Постуралне</a:t>
            </a:r>
            <a:r>
              <a:rPr lang="hr-HR" altLang="en-US" sz="2400"/>
              <a:t> </a:t>
            </a:r>
            <a:r>
              <a:rPr lang="sr-Cyrl-CS" altLang="en-US" sz="2400"/>
              <a:t>лордозе</a:t>
            </a:r>
            <a:r>
              <a:rPr lang="hr-HR" altLang="en-US" sz="2400"/>
              <a:t> – </a:t>
            </a:r>
            <a:r>
              <a:rPr lang="sr-Cyrl-CS" altLang="en-US" sz="2400"/>
              <a:t>лордотично</a:t>
            </a:r>
            <a:r>
              <a:rPr lang="hr-HR" altLang="en-US" sz="2400"/>
              <a:t> </a:t>
            </a:r>
            <a:r>
              <a:rPr lang="sr-Cyrl-CS" altLang="en-US" sz="2400"/>
              <a:t>држање</a:t>
            </a:r>
            <a:endParaRPr lang="hr-HR" altLang="en-US" sz="2400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D857E0F0-BF2D-461B-A53A-3874C528FC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1800"/>
              <a:t>Настају</a:t>
            </a:r>
            <a:r>
              <a:rPr lang="hr-HR" altLang="en-US" sz="1800"/>
              <a:t> </a:t>
            </a:r>
            <a:r>
              <a:rPr lang="sr-Cyrl-CS" altLang="en-US" sz="1800"/>
              <a:t>због</a:t>
            </a:r>
            <a:r>
              <a:rPr lang="hr-HR" altLang="en-US" sz="1800"/>
              <a:t> </a:t>
            </a:r>
            <a:r>
              <a:rPr lang="sr-Cyrl-CS" altLang="en-US" sz="1800"/>
              <a:t>инсуфицијенције</a:t>
            </a:r>
            <a:r>
              <a:rPr lang="hr-HR" altLang="en-US" sz="1800"/>
              <a:t> </a:t>
            </a:r>
            <a:r>
              <a:rPr lang="sr-Cyrl-CS" altLang="en-US" sz="1800"/>
              <a:t>мишићно</a:t>
            </a:r>
            <a:r>
              <a:rPr lang="hr-HR" altLang="en-US" sz="1800"/>
              <a:t>-</a:t>
            </a:r>
            <a:r>
              <a:rPr lang="sr-Cyrl-CS" altLang="en-US" sz="1800"/>
              <a:t>лигаменторног</a:t>
            </a:r>
            <a:r>
              <a:rPr lang="hr-HR" altLang="en-US" sz="1800"/>
              <a:t> </a:t>
            </a:r>
            <a:r>
              <a:rPr lang="sr-Cyrl-CS" altLang="en-US" sz="1800"/>
              <a:t>састава</a:t>
            </a:r>
            <a:r>
              <a:rPr lang="hr-HR" altLang="en-US" sz="1800"/>
              <a:t>, </a:t>
            </a:r>
            <a:r>
              <a:rPr lang="sr-Cyrl-CS" altLang="en-US" sz="1800"/>
              <a:t>у</a:t>
            </a:r>
            <a:r>
              <a:rPr lang="hr-HR" altLang="en-US" sz="1800"/>
              <a:t> </a:t>
            </a:r>
            <a:r>
              <a:rPr lang="sr-Cyrl-CS" altLang="en-US" sz="1800"/>
              <a:t>првом</a:t>
            </a:r>
            <a:r>
              <a:rPr lang="hr-HR" altLang="en-US" sz="1800"/>
              <a:t> </a:t>
            </a:r>
            <a:r>
              <a:rPr lang="sr-Cyrl-CS" altLang="en-US" sz="1800"/>
              <a:t>реду</a:t>
            </a:r>
            <a:r>
              <a:rPr lang="hr-HR" altLang="en-US" sz="1800"/>
              <a:t> </a:t>
            </a:r>
            <a:r>
              <a:rPr lang="sr-Cyrl-CS" altLang="en-US" sz="1800"/>
              <a:t>абдоминалних</a:t>
            </a:r>
            <a:r>
              <a:rPr lang="hr-HR" altLang="en-US" sz="1800"/>
              <a:t> </a:t>
            </a:r>
            <a:r>
              <a:rPr lang="sr-Cyrl-CS" altLang="en-US" sz="1800"/>
              <a:t>мишића</a:t>
            </a:r>
            <a:r>
              <a:rPr lang="hr-HR" altLang="en-US" sz="1800"/>
              <a:t>, </a:t>
            </a:r>
            <a:r>
              <a:rPr lang="sr-Cyrl-CS" altLang="en-US" sz="1800"/>
              <a:t>што</a:t>
            </a:r>
            <a:r>
              <a:rPr lang="hr-HR" altLang="en-US" sz="1800"/>
              <a:t> </a:t>
            </a:r>
            <a:r>
              <a:rPr lang="sr-Cyrl-CS" altLang="en-US" sz="1800"/>
              <a:t>доводи</a:t>
            </a:r>
            <a:r>
              <a:rPr lang="hr-HR" altLang="en-US" sz="1800"/>
              <a:t> </a:t>
            </a:r>
            <a:r>
              <a:rPr lang="sr-Cyrl-CS" altLang="en-US" sz="1800"/>
              <a:t>до</a:t>
            </a:r>
            <a:r>
              <a:rPr lang="hr-HR" altLang="en-US" sz="1800"/>
              <a:t> </a:t>
            </a:r>
            <a:r>
              <a:rPr lang="sr-Cyrl-CS" altLang="en-US" sz="1800"/>
              <a:t>скраћења</a:t>
            </a:r>
            <a:r>
              <a:rPr lang="hr-HR" altLang="en-US" sz="1800"/>
              <a:t> </a:t>
            </a:r>
            <a:r>
              <a:rPr lang="sr-Cyrl-CS" altLang="en-US" sz="1800"/>
              <a:t>дубоких</a:t>
            </a:r>
            <a:r>
              <a:rPr lang="hr-HR" altLang="en-US" sz="1800"/>
              <a:t> </a:t>
            </a:r>
            <a:r>
              <a:rPr lang="sr-Cyrl-CS" altLang="en-US" sz="1800"/>
              <a:t>мишића</a:t>
            </a:r>
            <a:r>
              <a:rPr lang="hr-HR" altLang="en-US" sz="1800"/>
              <a:t> </a:t>
            </a:r>
            <a:r>
              <a:rPr lang="sr-Cyrl-CS" altLang="en-US" sz="1800"/>
              <a:t>слабинске</a:t>
            </a:r>
            <a:r>
              <a:rPr lang="hr-HR" altLang="en-US" sz="1800"/>
              <a:t> </a:t>
            </a:r>
            <a:r>
              <a:rPr lang="sr-Cyrl-CS" altLang="en-US" sz="1800"/>
              <a:t>кичме</a:t>
            </a:r>
            <a:endParaRPr lang="hr-HR" altLang="en-US" sz="1800"/>
          </a:p>
          <a:p>
            <a:pPr defTabSz="912813" eaLnBrk="1" hangingPunct="1"/>
            <a:endParaRPr lang="hr-HR" altLang="en-US" sz="1800"/>
          </a:p>
          <a:p>
            <a:pPr defTabSz="912813" eaLnBrk="1" hangingPunct="1"/>
            <a:endParaRPr lang="hr-HR" altLang="en-US" sz="1800"/>
          </a:p>
        </p:txBody>
      </p:sp>
      <p:pic>
        <p:nvPicPr>
          <p:cNvPr id="18436" name="Picture 4" descr="lordosis1">
            <a:extLst>
              <a:ext uri="{FF2B5EF4-FFF2-40B4-BE49-F238E27FC236}">
                <a16:creationId xmlns:a16="http://schemas.microsoft.com/office/drawing/2014/main" id="{7D13E649-77E8-4A51-8C57-1BF766CF8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924175"/>
            <a:ext cx="4032250" cy="322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028"/>
    </mc:Choice>
    <mc:Fallback xmlns="">
      <p:transition spd="slow" advTm="48028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2DEC6565-EF26-4985-B445-D1751CA3E0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endParaRPr lang="en-US" altLang="en-US" sz="2400"/>
          </a:p>
        </p:txBody>
      </p:sp>
      <p:pic>
        <p:nvPicPr>
          <p:cNvPr id="19459" name="Picture 4" descr="lordosis2">
            <a:extLst>
              <a:ext uri="{FF2B5EF4-FFF2-40B4-BE49-F238E27FC236}">
                <a16:creationId xmlns:a16="http://schemas.microsoft.com/office/drawing/2014/main" id="{A3B0CA4C-25F1-4BFF-BB94-1B8D5C88F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844675"/>
            <a:ext cx="2984500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5" descr="Lordosisf">
            <a:extLst>
              <a:ext uri="{FF2B5EF4-FFF2-40B4-BE49-F238E27FC236}">
                <a16:creationId xmlns:a16="http://schemas.microsoft.com/office/drawing/2014/main" id="{717738BE-C54B-4216-BB3F-756FF09D9F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844675"/>
            <a:ext cx="19050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89"/>
    </mc:Choice>
    <mc:Fallback xmlns="">
      <p:transition spd="slow" advTm="11689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513FDA54-3383-4B47-887E-8B890B0A14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endParaRPr lang="en-US" altLang="en-US" sz="2400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E7806019-BCE7-438D-B761-993027810B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000" b="1" dirty="0" err="1"/>
              <a:t>Хиперлордоза</a:t>
            </a:r>
            <a:r>
              <a:rPr lang="hr-HR" altLang="en-US" sz="2000" dirty="0"/>
              <a:t> – </a:t>
            </a:r>
            <a:r>
              <a:rPr lang="sr-Cyrl-CS" altLang="en-US" sz="2000" dirty="0"/>
              <a:t>је</a:t>
            </a:r>
            <a:r>
              <a:rPr lang="hr-HR" altLang="en-US" sz="2000" dirty="0"/>
              <a:t> </a:t>
            </a:r>
            <a:r>
              <a:rPr lang="sr-Cyrl-CS" altLang="en-US" sz="2000" dirty="0"/>
              <a:t>други</a:t>
            </a:r>
            <a:r>
              <a:rPr lang="hr-HR" altLang="en-US" sz="2000" dirty="0"/>
              <a:t> </a:t>
            </a:r>
            <a:r>
              <a:rPr lang="sr-Cyrl-CS" altLang="en-US" sz="2000" dirty="0"/>
              <a:t>назив</a:t>
            </a:r>
            <a:r>
              <a:rPr lang="hr-HR" altLang="en-US" sz="2000" dirty="0"/>
              <a:t> </a:t>
            </a:r>
            <a:r>
              <a:rPr lang="sr-Cyrl-CS" altLang="en-US" sz="2000" dirty="0"/>
              <a:t>за</a:t>
            </a:r>
            <a:r>
              <a:rPr lang="hr-HR" altLang="en-US" sz="2000" dirty="0"/>
              <a:t> </a:t>
            </a:r>
            <a:r>
              <a:rPr lang="sr-Cyrl-CS" altLang="en-US" sz="2000" dirty="0"/>
              <a:t>појачану</a:t>
            </a:r>
            <a:r>
              <a:rPr lang="hr-HR" altLang="en-US" sz="2000" dirty="0"/>
              <a:t> </a:t>
            </a:r>
            <a:r>
              <a:rPr lang="sr-Cyrl-CS" altLang="en-US" sz="2000" dirty="0"/>
              <a:t>физиолошку</a:t>
            </a:r>
            <a:r>
              <a:rPr lang="hr-HR" altLang="en-US" sz="2000" dirty="0"/>
              <a:t> </a:t>
            </a:r>
            <a:r>
              <a:rPr lang="sr-Cyrl-CS" altLang="en-US" sz="2000" dirty="0" err="1"/>
              <a:t>лордотичну</a:t>
            </a:r>
            <a:r>
              <a:rPr lang="hr-HR" altLang="en-US" sz="2000" dirty="0"/>
              <a:t> </a:t>
            </a:r>
            <a:r>
              <a:rPr lang="sr-Cyrl-CS" altLang="en-US" sz="2000" dirty="0"/>
              <a:t>компоненту</a:t>
            </a:r>
            <a:r>
              <a:rPr lang="hr-HR" altLang="en-US" sz="2000" dirty="0"/>
              <a:t> </a:t>
            </a:r>
            <a:r>
              <a:rPr lang="sr-Cyrl-CS" altLang="en-US" sz="2000" dirty="0"/>
              <a:t>кичме</a:t>
            </a:r>
            <a:r>
              <a:rPr lang="hr-HR" altLang="en-US" sz="2000" dirty="0"/>
              <a:t> </a:t>
            </a:r>
            <a:r>
              <a:rPr lang="sr-Cyrl-CS" altLang="en-US" sz="2000" dirty="0"/>
              <a:t>у</a:t>
            </a:r>
            <a:r>
              <a:rPr lang="hr-HR" altLang="en-US" sz="2000" dirty="0"/>
              <a:t> </a:t>
            </a:r>
            <a:r>
              <a:rPr lang="sr-Cyrl-CS" altLang="en-US" sz="2000" dirty="0" err="1"/>
              <a:t>слабинском</a:t>
            </a:r>
            <a:r>
              <a:rPr lang="hr-HR" altLang="en-US" sz="2000" dirty="0"/>
              <a:t> </a:t>
            </a:r>
            <a:r>
              <a:rPr lang="sr-Cyrl-CS" altLang="en-US" sz="2000" dirty="0"/>
              <a:t>или</a:t>
            </a:r>
            <a:r>
              <a:rPr lang="hr-HR" altLang="en-US" sz="2000" dirty="0"/>
              <a:t> </a:t>
            </a:r>
            <a:r>
              <a:rPr lang="sr-Cyrl-CS" altLang="en-US" sz="2000" dirty="0"/>
              <a:t>вратном</a:t>
            </a:r>
            <a:r>
              <a:rPr lang="hr-HR" altLang="en-US" sz="2000" dirty="0"/>
              <a:t> </a:t>
            </a:r>
            <a:r>
              <a:rPr lang="sr-Cyrl-CS" altLang="en-US" sz="2000" dirty="0"/>
              <a:t>делу</a:t>
            </a:r>
            <a:r>
              <a:rPr lang="hr-HR" altLang="en-US" sz="2000" dirty="0"/>
              <a:t> </a:t>
            </a:r>
          </a:p>
          <a:p>
            <a:pPr defTabSz="912813" eaLnBrk="1" hangingPunct="1"/>
            <a:endParaRPr lang="hr-HR" altLang="en-US" sz="2000" dirty="0"/>
          </a:p>
          <a:p>
            <a:pPr defTabSz="912813" eaLnBrk="1" hangingPunct="1"/>
            <a:r>
              <a:rPr lang="sr-Cyrl-CS" altLang="en-US" sz="2000" b="1" dirty="0" err="1"/>
              <a:t>Хиполордоза</a:t>
            </a:r>
            <a:r>
              <a:rPr lang="hr-HR" altLang="en-US" sz="2000" b="1" dirty="0"/>
              <a:t> </a:t>
            </a:r>
            <a:r>
              <a:rPr lang="sr-Cyrl-CS" altLang="en-US" sz="2000" dirty="0"/>
              <a:t>је</a:t>
            </a:r>
            <a:r>
              <a:rPr lang="hr-HR" altLang="en-US" sz="2000" dirty="0"/>
              <a:t> </a:t>
            </a:r>
            <a:r>
              <a:rPr lang="sr-Cyrl-CS" altLang="en-US" sz="2000" dirty="0"/>
              <a:t>појам</a:t>
            </a:r>
            <a:r>
              <a:rPr lang="hr-HR" altLang="en-US" sz="2000" dirty="0"/>
              <a:t> </a:t>
            </a:r>
            <a:r>
              <a:rPr lang="sr-Cyrl-CS" altLang="en-US" sz="2000" dirty="0"/>
              <a:t>за</a:t>
            </a:r>
            <a:r>
              <a:rPr lang="hr-HR" altLang="en-US" sz="2000" dirty="0"/>
              <a:t> </a:t>
            </a:r>
            <a:r>
              <a:rPr lang="sr-Cyrl-CS" altLang="en-US" sz="2000" dirty="0"/>
              <a:t>смањену</a:t>
            </a:r>
            <a:r>
              <a:rPr lang="hr-HR" altLang="en-US" sz="2000" dirty="0"/>
              <a:t> </a:t>
            </a:r>
            <a:r>
              <a:rPr lang="sr-Cyrl-CS" altLang="en-US" sz="2000" dirty="0"/>
              <a:t>физиолошку</a:t>
            </a:r>
            <a:r>
              <a:rPr lang="hr-HR" altLang="en-US" sz="2000" dirty="0"/>
              <a:t> </a:t>
            </a:r>
            <a:r>
              <a:rPr lang="sr-Cyrl-CS" altLang="en-US" sz="2000" dirty="0" err="1"/>
              <a:t>лордотичну</a:t>
            </a:r>
            <a:r>
              <a:rPr lang="hr-HR" altLang="en-US" sz="2000" dirty="0"/>
              <a:t> </a:t>
            </a:r>
            <a:r>
              <a:rPr lang="sr-Cyrl-CS" altLang="en-US" sz="2000" dirty="0"/>
              <a:t>компоненту</a:t>
            </a:r>
            <a:r>
              <a:rPr lang="hr-HR" altLang="en-US" sz="2000" dirty="0"/>
              <a:t> </a:t>
            </a:r>
            <a:r>
              <a:rPr lang="sr-Cyrl-CS" altLang="en-US" sz="2000" dirty="0"/>
              <a:t>у</a:t>
            </a:r>
            <a:r>
              <a:rPr lang="hr-HR" altLang="en-US" sz="2000" dirty="0"/>
              <a:t> </a:t>
            </a:r>
            <a:r>
              <a:rPr lang="sr-Cyrl-CS" altLang="en-US" sz="2000" dirty="0" err="1"/>
              <a:t>слабинском</a:t>
            </a:r>
            <a:r>
              <a:rPr lang="hr-HR" altLang="en-US" sz="2000" dirty="0"/>
              <a:t> </a:t>
            </a:r>
            <a:r>
              <a:rPr lang="sr-Cyrl-CS" altLang="en-US" sz="2000" dirty="0"/>
              <a:t>или</a:t>
            </a:r>
            <a:r>
              <a:rPr lang="hr-HR" altLang="en-US" sz="2000" dirty="0"/>
              <a:t> </a:t>
            </a:r>
            <a:r>
              <a:rPr lang="sr-Cyrl-CS" altLang="en-US" sz="2000" dirty="0"/>
              <a:t>вратном</a:t>
            </a:r>
            <a:r>
              <a:rPr lang="hr-HR" altLang="en-US" sz="2000" dirty="0"/>
              <a:t> </a:t>
            </a:r>
            <a:r>
              <a:rPr lang="sr-Cyrl-CS" altLang="en-US" sz="2000" dirty="0"/>
              <a:t>делу</a:t>
            </a:r>
            <a:r>
              <a:rPr lang="hr-HR" altLang="en-US" sz="2000" dirty="0"/>
              <a:t> </a:t>
            </a:r>
            <a:r>
              <a:rPr lang="sr-Cyrl-CS" altLang="en-US" sz="2000" dirty="0"/>
              <a:t>кичме</a:t>
            </a:r>
            <a:r>
              <a:rPr lang="hr-HR" altLang="en-US" sz="2000" dirty="0"/>
              <a:t>, </a:t>
            </a:r>
            <a:r>
              <a:rPr lang="sr-Cyrl-CS" altLang="en-US" sz="2000" dirty="0"/>
              <a:t>која</a:t>
            </a:r>
            <a:r>
              <a:rPr lang="hr-HR" altLang="en-US" sz="2000" dirty="0"/>
              <a:t> </a:t>
            </a:r>
            <a:r>
              <a:rPr lang="sr-Cyrl-CS" altLang="en-US" sz="2000" dirty="0"/>
              <a:t>може</a:t>
            </a:r>
            <a:r>
              <a:rPr lang="hr-HR" altLang="en-US" sz="2000" dirty="0"/>
              <a:t> </a:t>
            </a:r>
            <a:r>
              <a:rPr lang="sr-Cyrl-CS" altLang="en-US" sz="2000" dirty="0"/>
              <a:t>настати</a:t>
            </a:r>
            <a:r>
              <a:rPr lang="hr-HR" altLang="en-US" sz="2000" dirty="0"/>
              <a:t> </a:t>
            </a:r>
            <a:r>
              <a:rPr lang="sr-Cyrl-CS" altLang="en-US" sz="2000" dirty="0"/>
              <a:t>као</a:t>
            </a:r>
            <a:r>
              <a:rPr lang="hr-HR" altLang="en-US" sz="2000" dirty="0"/>
              <a:t> </a:t>
            </a:r>
            <a:r>
              <a:rPr lang="sr-Cyrl-CS" altLang="en-US" sz="2000" dirty="0"/>
              <a:t>последица</a:t>
            </a:r>
            <a:r>
              <a:rPr lang="hr-HR" altLang="en-US" sz="2000" dirty="0"/>
              <a:t> </a:t>
            </a:r>
            <a:r>
              <a:rPr lang="sr-Cyrl-CS" altLang="en-US" sz="2000" dirty="0"/>
              <a:t>неразвијености</a:t>
            </a:r>
            <a:r>
              <a:rPr lang="hr-HR" altLang="en-US" sz="2000" dirty="0"/>
              <a:t> </a:t>
            </a:r>
            <a:r>
              <a:rPr lang="sr-Cyrl-CS" altLang="en-US" sz="2000" dirty="0"/>
              <a:t>кичме</a:t>
            </a:r>
            <a:r>
              <a:rPr lang="hr-HR" altLang="en-US" sz="2000" dirty="0"/>
              <a:t> </a:t>
            </a:r>
            <a:r>
              <a:rPr lang="sr-Cyrl-CS" altLang="en-US" sz="2000" dirty="0"/>
              <a:t>и</a:t>
            </a:r>
            <a:r>
              <a:rPr lang="hr-HR" altLang="en-US" sz="2000" dirty="0"/>
              <a:t> </a:t>
            </a:r>
            <a:r>
              <a:rPr lang="sr-Cyrl-CS" altLang="en-US" sz="2000" dirty="0"/>
              <a:t>њених</a:t>
            </a:r>
            <a:r>
              <a:rPr lang="hr-HR" altLang="en-US" sz="2000" dirty="0"/>
              <a:t> </a:t>
            </a:r>
            <a:r>
              <a:rPr lang="sr-Cyrl-CS" altLang="en-US" sz="2000" dirty="0"/>
              <a:t>структура</a:t>
            </a:r>
            <a:r>
              <a:rPr lang="hr-HR" altLang="en-US" sz="2000" dirty="0"/>
              <a:t>. </a:t>
            </a:r>
            <a:r>
              <a:rPr lang="sr-Cyrl-CS" altLang="en-US" sz="2000" dirty="0" err="1"/>
              <a:t>Тзв</a:t>
            </a:r>
            <a:r>
              <a:rPr lang="hr-HR" altLang="en-US" sz="2000" dirty="0"/>
              <a:t>. </a:t>
            </a:r>
            <a:r>
              <a:rPr lang="sr-Cyrl-CS" altLang="en-US" sz="2000" b="1" dirty="0"/>
              <a:t>Равна</a:t>
            </a:r>
            <a:r>
              <a:rPr lang="hr-HR" altLang="en-US" sz="2000" b="1" dirty="0"/>
              <a:t> </a:t>
            </a:r>
            <a:r>
              <a:rPr lang="sr-Cyrl-CS" altLang="en-US" sz="2000" b="1" dirty="0"/>
              <a:t>леђа</a:t>
            </a:r>
            <a:endParaRPr lang="hr-HR" altLang="en-US" sz="2000" b="1" dirty="0"/>
          </a:p>
          <a:p>
            <a:pPr defTabSz="912813" eaLnBrk="1" hangingPunct="1"/>
            <a:endParaRPr lang="hr-HR" altLang="en-US" sz="2000" dirty="0"/>
          </a:p>
          <a:p>
            <a:pPr defTabSz="912813" eaLnBrk="1" hangingPunct="1"/>
            <a:r>
              <a:rPr lang="sr-Cyrl-CS" altLang="en-US" sz="2000" b="1" dirty="0" err="1"/>
              <a:t>Хиперлордоза</a:t>
            </a:r>
            <a:r>
              <a:rPr lang="hr-HR" altLang="en-US" sz="2000" dirty="0"/>
              <a:t>:</a:t>
            </a:r>
          </a:p>
          <a:p>
            <a:pPr lvl="1" defTabSz="912813" eaLnBrk="1" hangingPunct="1"/>
            <a:r>
              <a:rPr lang="sr-Cyrl-CS" altLang="en-US" sz="2000" dirty="0"/>
              <a:t>Закривљеност</a:t>
            </a:r>
            <a:r>
              <a:rPr lang="hr-HR" altLang="en-US" sz="2000" dirty="0"/>
              <a:t> </a:t>
            </a:r>
            <a:r>
              <a:rPr lang="sr-Cyrl-CS" altLang="en-US" sz="2000" dirty="0"/>
              <a:t>у</a:t>
            </a:r>
            <a:r>
              <a:rPr lang="hr-HR" altLang="en-US" sz="2000" dirty="0"/>
              <a:t> </a:t>
            </a:r>
            <a:r>
              <a:rPr lang="sr-Cyrl-CS" altLang="en-US" sz="2000" dirty="0"/>
              <a:t>абдоминалном</a:t>
            </a:r>
            <a:r>
              <a:rPr lang="hr-HR" altLang="en-US" sz="2000" dirty="0"/>
              <a:t> </a:t>
            </a:r>
            <a:r>
              <a:rPr lang="sr-Cyrl-CS" altLang="en-US" sz="2000" dirty="0"/>
              <a:t>делу</a:t>
            </a:r>
            <a:r>
              <a:rPr lang="hr-HR" altLang="en-US" sz="2000" dirty="0"/>
              <a:t> </a:t>
            </a:r>
            <a:r>
              <a:rPr lang="sr-Cyrl-CS" altLang="en-US" sz="2000" dirty="0"/>
              <a:t>је</a:t>
            </a:r>
            <a:r>
              <a:rPr lang="hr-HR" altLang="en-US" sz="2000" dirty="0"/>
              <a:t> </a:t>
            </a:r>
            <a:r>
              <a:rPr lang="sr-Cyrl-CS" altLang="en-US" sz="2000" dirty="0"/>
              <a:t>повећана</a:t>
            </a:r>
            <a:endParaRPr lang="hr-HR" altLang="en-US" sz="2000" dirty="0"/>
          </a:p>
          <a:p>
            <a:pPr lvl="1" defTabSz="912813" eaLnBrk="1" hangingPunct="1"/>
            <a:r>
              <a:rPr lang="sr-Cyrl-CS" altLang="en-US" sz="2000" dirty="0"/>
              <a:t>Карлица</a:t>
            </a:r>
            <a:r>
              <a:rPr lang="hr-HR" altLang="en-US" sz="2000" dirty="0"/>
              <a:t> </a:t>
            </a:r>
            <a:r>
              <a:rPr lang="sr-Cyrl-CS" altLang="en-US" sz="2000" dirty="0"/>
              <a:t>је</a:t>
            </a:r>
            <a:r>
              <a:rPr lang="hr-HR" altLang="en-US" sz="2000" dirty="0"/>
              <a:t> </a:t>
            </a:r>
            <a:r>
              <a:rPr lang="sr-Cyrl-CS" altLang="en-US" sz="2000" dirty="0"/>
              <a:t>ротирана</a:t>
            </a:r>
            <a:r>
              <a:rPr lang="hr-HR" altLang="en-US" sz="2000" dirty="0"/>
              <a:t> </a:t>
            </a:r>
            <a:r>
              <a:rPr lang="sr-Cyrl-CS" altLang="en-US" sz="2000" dirty="0"/>
              <a:t>пут</a:t>
            </a:r>
            <a:r>
              <a:rPr lang="hr-HR" altLang="en-US" sz="2000" dirty="0"/>
              <a:t> </a:t>
            </a:r>
            <a:r>
              <a:rPr lang="sr-Cyrl-CS" altLang="en-US" sz="2000" dirty="0"/>
              <a:t>напред</a:t>
            </a:r>
            <a:endParaRPr lang="hr-HR" altLang="en-US" sz="2000" dirty="0"/>
          </a:p>
          <a:p>
            <a:pPr lvl="1" defTabSz="912813" eaLnBrk="1" hangingPunct="1"/>
            <a:r>
              <a:rPr lang="sr-Cyrl-CS" altLang="en-US" sz="2000" dirty="0"/>
              <a:t>Прегибачи</a:t>
            </a:r>
            <a:r>
              <a:rPr lang="hr-HR" altLang="en-US" sz="2000" dirty="0"/>
              <a:t> </a:t>
            </a:r>
            <a:r>
              <a:rPr lang="sr-Cyrl-CS" altLang="en-US" sz="2000" dirty="0"/>
              <a:t>натколенице у</a:t>
            </a:r>
            <a:r>
              <a:rPr lang="hr-HR" altLang="en-US" sz="2000" dirty="0"/>
              <a:t> </a:t>
            </a:r>
            <a:r>
              <a:rPr lang="sr-Cyrl-CS" altLang="en-US" sz="2000" dirty="0"/>
              <a:t>зглобу</a:t>
            </a:r>
            <a:r>
              <a:rPr lang="hr-HR" altLang="en-US" sz="2000" dirty="0"/>
              <a:t> </a:t>
            </a:r>
            <a:r>
              <a:rPr lang="sr-Cyrl-CS" altLang="en-US" sz="2000" dirty="0"/>
              <a:t>кука</a:t>
            </a:r>
            <a:r>
              <a:rPr lang="hr-HR" altLang="en-US" sz="2000" dirty="0"/>
              <a:t>, </a:t>
            </a:r>
            <a:r>
              <a:rPr lang="sr-Cyrl-CS" altLang="en-US" sz="2000" dirty="0"/>
              <a:t>су</a:t>
            </a:r>
            <a:r>
              <a:rPr lang="hr-HR" altLang="en-US" sz="2000" dirty="0"/>
              <a:t> </a:t>
            </a:r>
            <a:r>
              <a:rPr lang="sr-Cyrl-CS" altLang="en-US" sz="2000" dirty="0"/>
              <a:t>скраћени</a:t>
            </a:r>
            <a:r>
              <a:rPr lang="hr-HR" altLang="en-US" sz="2000" dirty="0"/>
              <a:t> (</a:t>
            </a:r>
            <a:r>
              <a:rPr lang="sr-Cyrl-CS" altLang="en-US" sz="2000" dirty="0" err="1"/>
              <a:t>илиопсоас</a:t>
            </a:r>
            <a:r>
              <a:rPr lang="hr-HR" altLang="en-US" sz="2000" dirty="0"/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35"/>
    </mc:Choice>
    <mc:Fallback xmlns="">
      <p:transition spd="slow" advTm="39135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B2A73E9E-6CF0-498F-9621-10C73020A7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/>
              <a:t>Урођене</a:t>
            </a:r>
            <a:r>
              <a:rPr lang="hr-HR" altLang="en-US" sz="2400"/>
              <a:t> </a:t>
            </a:r>
            <a:r>
              <a:rPr lang="sr-Cyrl-CS" altLang="en-US" sz="2400"/>
              <a:t>лордозе</a:t>
            </a:r>
            <a:endParaRPr lang="hr-HR" altLang="en-US" sz="2400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809D88FE-C682-488A-B8BF-E46B3030D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 dirty="0"/>
              <a:t>Узроковане</a:t>
            </a:r>
            <a:r>
              <a:rPr lang="hr-HR" altLang="en-US" sz="2400" dirty="0"/>
              <a:t> </a:t>
            </a:r>
            <a:r>
              <a:rPr lang="sr-Cyrl-CS" altLang="en-US" sz="2400" dirty="0"/>
              <a:t>су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конгениталним</a:t>
            </a:r>
            <a:r>
              <a:rPr lang="hr-HR" altLang="en-US" sz="2400" dirty="0"/>
              <a:t> </a:t>
            </a:r>
            <a:r>
              <a:rPr lang="sr-Cyrl-CS" altLang="en-US" sz="2400" dirty="0"/>
              <a:t>аномалијама</a:t>
            </a:r>
            <a:r>
              <a:rPr lang="hr-HR" altLang="en-US" sz="2400" dirty="0"/>
              <a:t>, </a:t>
            </a:r>
            <a:r>
              <a:rPr lang="sr-Cyrl-CS" altLang="en-US" sz="2400" dirty="0"/>
              <a:t>најчешће</a:t>
            </a:r>
            <a:r>
              <a:rPr lang="hr-HR" altLang="en-US" sz="2400" dirty="0"/>
              <a:t> </a:t>
            </a:r>
            <a:r>
              <a:rPr lang="sr-Cyrl-CS" altLang="en-US" sz="2400" dirty="0"/>
              <a:t>аномалијом</a:t>
            </a:r>
            <a:r>
              <a:rPr lang="hr-HR" altLang="en-US" sz="2400" dirty="0"/>
              <a:t> </a:t>
            </a:r>
            <a:r>
              <a:rPr lang="sr-Cyrl-CS" altLang="en-US" sz="2400" dirty="0"/>
              <a:t>карлице</a:t>
            </a:r>
            <a:endParaRPr lang="hr-HR" alt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54"/>
    </mc:Choice>
    <mc:Fallback xmlns="">
      <p:transition spd="slow" advTm="725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4ECB9B7D-A14C-4112-8990-CF32DAFBEE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/>
              <a:t>Структура</a:t>
            </a:r>
            <a:r>
              <a:rPr lang="hr-HR" altLang="en-US" sz="2400"/>
              <a:t> </a:t>
            </a:r>
            <a:r>
              <a:rPr lang="sr-Cyrl-CS" altLang="en-US" sz="2400"/>
              <a:t>грудног</a:t>
            </a:r>
            <a:r>
              <a:rPr lang="en-US" altLang="en-US" sz="2400"/>
              <a:t> </a:t>
            </a:r>
            <a:r>
              <a:rPr lang="sr-Cyrl-CS" altLang="en-US" sz="2400"/>
              <a:t>дела</a:t>
            </a:r>
            <a:r>
              <a:rPr lang="en-US" altLang="en-US" sz="2400"/>
              <a:t> </a:t>
            </a:r>
            <a:r>
              <a:rPr lang="sr-Cyrl-CS" altLang="en-US" sz="2400"/>
              <a:t>кичме</a:t>
            </a:r>
            <a:r>
              <a:rPr lang="hr-HR" altLang="en-US" sz="2400"/>
              <a:t> </a:t>
            </a:r>
          </a:p>
        </p:txBody>
      </p:sp>
      <p:pic>
        <p:nvPicPr>
          <p:cNvPr id="4099" name="Picture 7">
            <a:extLst>
              <a:ext uri="{FF2B5EF4-FFF2-40B4-BE49-F238E27FC236}">
                <a16:creationId xmlns:a16="http://schemas.microsoft.com/office/drawing/2014/main" id="{3560FF10-57F4-4333-9472-F71366145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89138"/>
            <a:ext cx="3878263" cy="404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8">
            <a:extLst>
              <a:ext uri="{FF2B5EF4-FFF2-40B4-BE49-F238E27FC236}">
                <a16:creationId xmlns:a16="http://schemas.microsoft.com/office/drawing/2014/main" id="{2520AEDB-667D-409C-8C27-34D9FBCB1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9138"/>
            <a:ext cx="4040188" cy="404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43"/>
    </mc:Choice>
    <mc:Fallback xmlns="">
      <p:transition spd="slow" advTm="12943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A7D59224-024B-430F-B97E-12C475893E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/>
              <a:t>Стечене</a:t>
            </a:r>
            <a:r>
              <a:rPr lang="hr-HR" altLang="en-US" sz="2400"/>
              <a:t> </a:t>
            </a:r>
            <a:r>
              <a:rPr lang="sr-Cyrl-CS" altLang="en-US" sz="2400"/>
              <a:t>лордозе</a:t>
            </a:r>
            <a:endParaRPr lang="hr-HR" altLang="en-US" sz="2400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DCAF4428-48EA-47B0-B807-A0155917E0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 dirty="0"/>
              <a:t>Најчешћи</a:t>
            </a:r>
            <a:r>
              <a:rPr lang="hr-HR" altLang="en-US" sz="2400" dirty="0"/>
              <a:t> </a:t>
            </a:r>
            <a:r>
              <a:rPr lang="sr-Cyrl-CS" altLang="en-US" sz="2400" dirty="0"/>
              <a:t>узрок</a:t>
            </a:r>
            <a:r>
              <a:rPr lang="hr-HR" altLang="en-US" sz="2400" dirty="0"/>
              <a:t> </a:t>
            </a:r>
            <a:r>
              <a:rPr lang="sr-Cyrl-CS" altLang="en-US" sz="2400" dirty="0"/>
              <a:t>настајања</a:t>
            </a:r>
            <a:r>
              <a:rPr lang="hr-HR" altLang="en-US" sz="2400" dirty="0"/>
              <a:t> </a:t>
            </a:r>
            <a:r>
              <a:rPr lang="sr-Cyrl-CS" altLang="en-US" sz="2400" dirty="0"/>
              <a:t>стечених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лордоза</a:t>
            </a:r>
            <a:r>
              <a:rPr lang="hr-HR" altLang="en-US" sz="2400" dirty="0"/>
              <a:t> </a:t>
            </a:r>
            <a:r>
              <a:rPr lang="sr-Cyrl-CS" altLang="en-US" sz="2400" dirty="0"/>
              <a:t>спомиње</a:t>
            </a:r>
            <a:r>
              <a:rPr lang="hr-HR" altLang="en-US" sz="2400" dirty="0"/>
              <a:t> </a:t>
            </a:r>
            <a:r>
              <a:rPr lang="sr-Cyrl-CS" altLang="en-US" sz="2400" dirty="0"/>
              <a:t>се</a:t>
            </a:r>
            <a:endParaRPr lang="hr-HR" altLang="en-US" sz="2400" dirty="0"/>
          </a:p>
          <a:p>
            <a:pPr lvl="1" defTabSz="912813" eaLnBrk="1" hangingPunct="1"/>
            <a:r>
              <a:rPr lang="sr-Cyrl-CS" altLang="en-US" sz="2400" dirty="0"/>
              <a:t>Рахитис</a:t>
            </a:r>
            <a:endParaRPr lang="hr-HR" altLang="en-US" sz="2400" dirty="0"/>
          </a:p>
          <a:p>
            <a:pPr lvl="1" defTabSz="912813" eaLnBrk="1" hangingPunct="1"/>
            <a:r>
              <a:rPr lang="sr-Cyrl-CS" altLang="en-US" sz="2400" dirty="0"/>
              <a:t>Обострано</a:t>
            </a:r>
            <a:r>
              <a:rPr lang="hr-HR" altLang="en-US" sz="2400" dirty="0"/>
              <a:t> </a:t>
            </a:r>
            <a:r>
              <a:rPr lang="sr-Cyrl-CS" altLang="en-US" sz="2400" dirty="0"/>
              <a:t>ишчашење</a:t>
            </a:r>
            <a:r>
              <a:rPr lang="hr-HR" altLang="en-US" sz="2400" dirty="0"/>
              <a:t> </a:t>
            </a:r>
            <a:r>
              <a:rPr lang="sr-Cyrl-CS" altLang="en-US" sz="2400" dirty="0"/>
              <a:t>кука</a:t>
            </a:r>
            <a:endParaRPr lang="hr-HR" altLang="en-US" sz="2400" dirty="0"/>
          </a:p>
          <a:p>
            <a:pPr lvl="1" defTabSz="912813" eaLnBrk="1" hangingPunct="1"/>
            <a:r>
              <a:rPr lang="sr-Cyrl-CS" altLang="en-US" sz="2400" dirty="0"/>
              <a:t>Различите</a:t>
            </a:r>
            <a:r>
              <a:rPr lang="hr-HR" altLang="en-US" sz="2400" dirty="0"/>
              <a:t> </a:t>
            </a:r>
            <a:r>
              <a:rPr lang="sr-Cyrl-CS" altLang="en-US" sz="2400" dirty="0"/>
              <a:t>одузетости</a:t>
            </a:r>
            <a:endParaRPr lang="hr-HR" alt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80"/>
    </mc:Choice>
    <mc:Fallback xmlns="">
      <p:transition spd="slow" advTm="1018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17B5AB38-A564-4D1D-B7F0-DEBB1587F3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/>
          <a:lstStyle/>
          <a:p>
            <a:pPr defTabSz="912813" eaLnBrk="1" hangingPunct="1"/>
            <a:r>
              <a:rPr lang="sr-Cyrl-CS" altLang="en-US" sz="2400"/>
              <a:t>Дијагноза</a:t>
            </a:r>
            <a:r>
              <a:rPr lang="hr-HR" altLang="en-US" sz="2400"/>
              <a:t> </a:t>
            </a:r>
            <a:r>
              <a:rPr lang="sr-Cyrl-CS" altLang="en-US" sz="2400"/>
              <a:t>лордозе</a:t>
            </a:r>
            <a:endParaRPr lang="en-US" altLang="en-US" sz="2400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AA00ECC4-8A6E-4E5A-823E-B518089EB2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>
              <a:buFont typeface="Wingdings" panose="05000000000000000000" pitchFamily="2" charset="2"/>
              <a:buNone/>
            </a:pPr>
            <a:endParaRPr lang="hr-HR" altLang="en-US" sz="1800" dirty="0"/>
          </a:p>
          <a:p>
            <a:pPr lvl="1" defTabSz="912813" eaLnBrk="1" hangingPunct="1"/>
            <a:r>
              <a:rPr lang="sr-Cyrl-CS" altLang="en-US" sz="2400" dirty="0"/>
              <a:t>Рендгенским</a:t>
            </a:r>
            <a:r>
              <a:rPr lang="hr-HR" altLang="en-US" sz="2400" dirty="0"/>
              <a:t> </a:t>
            </a:r>
            <a:r>
              <a:rPr lang="sr-Cyrl-CS" altLang="en-US" sz="2400" dirty="0"/>
              <a:t>снимком</a:t>
            </a:r>
            <a:r>
              <a:rPr lang="hr-HR" altLang="en-US" sz="2400" dirty="0"/>
              <a:t> </a:t>
            </a:r>
          </a:p>
          <a:p>
            <a:pPr lvl="1" defTabSz="912813" eaLnBrk="1" hangingPunct="1"/>
            <a:r>
              <a:rPr lang="sr-Cyrl-CS" altLang="en-US" sz="2400" dirty="0"/>
              <a:t>Магнетском</a:t>
            </a:r>
            <a:r>
              <a:rPr lang="hr-HR" altLang="en-US" sz="2400" dirty="0"/>
              <a:t> </a:t>
            </a:r>
            <a:r>
              <a:rPr lang="sr-Cyrl-CS" altLang="en-US" sz="2400" dirty="0"/>
              <a:t>резонанцом</a:t>
            </a:r>
            <a:endParaRPr lang="hr-HR" altLang="en-US" sz="2400" dirty="0"/>
          </a:p>
          <a:p>
            <a:pPr lvl="1" defTabSz="912813" eaLnBrk="1" hangingPunct="1"/>
            <a:r>
              <a:rPr lang="sr-Cyrl-CS" altLang="en-US" sz="2400" dirty="0"/>
              <a:t>ЦТ</a:t>
            </a:r>
            <a:r>
              <a:rPr lang="hr-HR" altLang="en-US" sz="2400" dirty="0"/>
              <a:t> </a:t>
            </a:r>
            <a:r>
              <a:rPr lang="sr-Cyrl-CS" altLang="en-US" sz="2400" dirty="0"/>
              <a:t>скенирањем</a:t>
            </a:r>
            <a:endParaRPr lang="hr-HR" altLang="en-US" sz="2400" dirty="0"/>
          </a:p>
          <a:p>
            <a:pPr defTabSz="912813" eaLnBrk="1" hangingPunct="1"/>
            <a:endParaRPr lang="hr-HR" altLang="en-US" sz="2400" dirty="0"/>
          </a:p>
          <a:p>
            <a:pPr defTabSz="912813" eaLnBrk="1" hangingPunct="1"/>
            <a:r>
              <a:rPr lang="sr-Cyrl-CS" altLang="en-US" sz="2400" dirty="0"/>
              <a:t>Важно</a:t>
            </a:r>
            <a:r>
              <a:rPr lang="hr-HR" altLang="en-US" sz="2400" dirty="0"/>
              <a:t> </a:t>
            </a:r>
            <a:r>
              <a:rPr lang="sr-Cyrl-CS" altLang="en-US" sz="2400" dirty="0"/>
              <a:t>је</a:t>
            </a:r>
            <a:r>
              <a:rPr lang="hr-HR" altLang="en-US" sz="2400" dirty="0"/>
              <a:t> </a:t>
            </a:r>
            <a:r>
              <a:rPr lang="sr-Cyrl-CS" altLang="en-US" sz="2400" dirty="0"/>
              <a:t>рано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дијагностиковати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лордотично</a:t>
            </a:r>
            <a:r>
              <a:rPr lang="hr-HR" altLang="en-US" sz="2400" dirty="0"/>
              <a:t> </a:t>
            </a:r>
            <a:r>
              <a:rPr lang="sr-Cyrl-CS" altLang="en-US" sz="2400" dirty="0"/>
              <a:t>држање</a:t>
            </a:r>
            <a:endParaRPr lang="hr-HR" altLang="en-US" sz="2400" dirty="0"/>
          </a:p>
          <a:p>
            <a:pPr defTabSz="912813" eaLnBrk="1" hangingPunct="1"/>
            <a:endParaRPr lang="hr-HR" alt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280"/>
    </mc:Choice>
    <mc:Fallback xmlns="">
      <p:transition spd="slow" advTm="2028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6317A745-AA49-4182-9243-7502581CB6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endParaRPr lang="en-US" altLang="en-US" sz="2400"/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3F4857F4-C26D-4845-8C25-60D044D16D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071563"/>
            <a:ext cx="8229600" cy="5059362"/>
          </a:xfrm>
        </p:spPr>
        <p:txBody>
          <a:bodyPr/>
          <a:lstStyle/>
          <a:p>
            <a:pPr defTabSz="912813" eaLnBrk="1" hangingPunct="1"/>
            <a:r>
              <a:rPr lang="sr-Cyrl-CS" altLang="en-US" sz="2000"/>
              <a:t>Циљеви</a:t>
            </a:r>
            <a:r>
              <a:rPr lang="hr-HR" altLang="en-US" sz="2000"/>
              <a:t> </a:t>
            </a:r>
            <a:r>
              <a:rPr lang="sr-Cyrl-CS" altLang="en-US" sz="2000"/>
              <a:t>кинезитерапијских</a:t>
            </a:r>
            <a:r>
              <a:rPr lang="hr-HR" altLang="en-US" sz="2000"/>
              <a:t> </a:t>
            </a:r>
            <a:r>
              <a:rPr lang="sr-Cyrl-CS" altLang="en-US" sz="2000"/>
              <a:t>поступака</a:t>
            </a:r>
            <a:r>
              <a:rPr lang="hr-HR" altLang="en-US" sz="2000"/>
              <a:t> </a:t>
            </a:r>
            <a:r>
              <a:rPr lang="sr-Cyrl-CS" altLang="en-US" sz="2000"/>
              <a:t>су</a:t>
            </a:r>
            <a:r>
              <a:rPr lang="hr-HR" altLang="en-US" sz="2000"/>
              <a:t>:</a:t>
            </a:r>
          </a:p>
          <a:p>
            <a:pPr lvl="1" defTabSz="912813" eaLnBrk="1" hangingPunct="1"/>
            <a:r>
              <a:rPr lang="sr-Cyrl-CS" altLang="en-US" sz="2000"/>
              <a:t>Јачање</a:t>
            </a:r>
            <a:r>
              <a:rPr lang="hr-HR" altLang="en-US" sz="2000"/>
              <a:t> </a:t>
            </a:r>
            <a:r>
              <a:rPr lang="sr-Cyrl-CS" altLang="en-US" sz="2000"/>
              <a:t>абдоминалних</a:t>
            </a:r>
            <a:r>
              <a:rPr lang="hr-HR" altLang="en-US" sz="2000"/>
              <a:t> </a:t>
            </a:r>
            <a:r>
              <a:rPr lang="sr-Cyrl-CS" altLang="en-US" sz="2000"/>
              <a:t>мишића</a:t>
            </a:r>
            <a:endParaRPr lang="hr-HR" altLang="en-US" sz="2000"/>
          </a:p>
          <a:p>
            <a:pPr lvl="1" defTabSz="912813" eaLnBrk="1" hangingPunct="1"/>
            <a:r>
              <a:rPr lang="sr-Cyrl-CS" altLang="en-US" sz="2000"/>
              <a:t>Мобилизација</a:t>
            </a:r>
            <a:r>
              <a:rPr lang="hr-HR" altLang="en-US" sz="2000"/>
              <a:t> </a:t>
            </a:r>
            <a:r>
              <a:rPr lang="sr-Cyrl-CS" altLang="en-US" sz="2000"/>
              <a:t>слабинске</a:t>
            </a:r>
            <a:r>
              <a:rPr lang="hr-HR" altLang="en-US" sz="2000"/>
              <a:t> </a:t>
            </a:r>
            <a:r>
              <a:rPr lang="sr-Cyrl-CS" altLang="en-US" sz="2000"/>
              <a:t>кичме</a:t>
            </a:r>
            <a:endParaRPr lang="hr-HR" altLang="en-US" sz="2000"/>
          </a:p>
          <a:p>
            <a:pPr lvl="1" defTabSz="912813" eaLnBrk="1" hangingPunct="1"/>
            <a:r>
              <a:rPr lang="sr-Cyrl-CS" altLang="en-US" sz="2000"/>
              <a:t>Релаксација</a:t>
            </a:r>
            <a:r>
              <a:rPr lang="hr-HR" altLang="en-US" sz="2000"/>
              <a:t> </a:t>
            </a:r>
            <a:r>
              <a:rPr lang="sr-Cyrl-CS" altLang="en-US" sz="2000"/>
              <a:t>и</a:t>
            </a:r>
            <a:r>
              <a:rPr lang="hr-HR" altLang="en-US" sz="2000"/>
              <a:t> </a:t>
            </a:r>
            <a:r>
              <a:rPr lang="sr-Cyrl-CS" altLang="en-US" sz="2000"/>
              <a:t>растерећење</a:t>
            </a:r>
            <a:r>
              <a:rPr lang="hr-HR" altLang="en-US" sz="2000"/>
              <a:t> </a:t>
            </a:r>
            <a:r>
              <a:rPr lang="sr-Cyrl-CS" altLang="en-US" sz="2000"/>
              <a:t>слабинских</a:t>
            </a:r>
            <a:r>
              <a:rPr lang="hr-HR" altLang="en-US" sz="2000"/>
              <a:t> </a:t>
            </a:r>
            <a:r>
              <a:rPr lang="sr-Cyrl-CS" altLang="en-US" sz="2000"/>
              <a:t>мишића</a:t>
            </a:r>
            <a:endParaRPr lang="hr-HR" altLang="en-US" sz="2000"/>
          </a:p>
          <a:p>
            <a:pPr defTabSz="912813" eaLnBrk="1" hangingPunct="1"/>
            <a:endParaRPr lang="hr-HR" altLang="en-US" sz="2000"/>
          </a:p>
          <a:p>
            <a:pPr defTabSz="912813" eaLnBrk="1" hangingPunct="1"/>
            <a:endParaRPr lang="hr-HR" altLang="en-US" sz="2000"/>
          </a:p>
          <a:p>
            <a:pPr defTabSz="912813" eaLnBrk="1" hangingPunct="1"/>
            <a:r>
              <a:rPr lang="sr-Cyrl-CS" altLang="en-US" sz="2000"/>
              <a:t>Методе</a:t>
            </a:r>
            <a:r>
              <a:rPr lang="hr-HR" altLang="en-US" sz="2000"/>
              <a:t> </a:t>
            </a:r>
            <a:r>
              <a:rPr lang="sr-Cyrl-CS" altLang="en-US" sz="2000"/>
              <a:t>могу</a:t>
            </a:r>
            <a:r>
              <a:rPr lang="hr-HR" altLang="en-US" sz="2000"/>
              <a:t> </a:t>
            </a:r>
            <a:r>
              <a:rPr lang="sr-Cyrl-CS" altLang="en-US" sz="2000"/>
              <a:t>бити</a:t>
            </a:r>
            <a:r>
              <a:rPr lang="hr-HR" altLang="en-US" sz="2000"/>
              <a:t>:</a:t>
            </a:r>
          </a:p>
          <a:p>
            <a:pPr lvl="1" defTabSz="912813" eaLnBrk="1" hangingPunct="1"/>
            <a:r>
              <a:rPr lang="sr-Cyrl-CS" altLang="en-US" sz="2000"/>
              <a:t>ПАСИВНЕ</a:t>
            </a:r>
            <a:endParaRPr lang="hr-HR" altLang="en-US" sz="2000"/>
          </a:p>
          <a:p>
            <a:pPr lvl="2" defTabSz="912813" eaLnBrk="1" hangingPunct="1"/>
            <a:r>
              <a:rPr lang="sr-Cyrl-CS" altLang="en-US" sz="2000"/>
              <a:t>При</a:t>
            </a:r>
            <a:r>
              <a:rPr lang="hr-HR" altLang="en-US" sz="2000"/>
              <a:t> </a:t>
            </a:r>
            <a:r>
              <a:rPr lang="sr-Cyrl-CS" altLang="en-US" sz="2000"/>
              <a:t>лежању</a:t>
            </a:r>
            <a:r>
              <a:rPr lang="hr-HR" altLang="en-US" sz="2000"/>
              <a:t> </a:t>
            </a:r>
            <a:r>
              <a:rPr lang="sr-Cyrl-CS" altLang="en-US" sz="2000"/>
              <a:t>на</a:t>
            </a:r>
            <a:r>
              <a:rPr lang="hr-HR" altLang="en-US" sz="2000"/>
              <a:t> </a:t>
            </a:r>
            <a:r>
              <a:rPr lang="sr-Cyrl-CS" altLang="en-US" sz="2000"/>
              <a:t>трбуху</a:t>
            </a:r>
            <a:r>
              <a:rPr lang="hr-HR" altLang="en-US" sz="2000"/>
              <a:t> </a:t>
            </a:r>
            <a:r>
              <a:rPr lang="sr-Cyrl-CS" altLang="en-US" sz="2000"/>
              <a:t>с</a:t>
            </a:r>
            <a:r>
              <a:rPr lang="hr-HR" altLang="en-US" sz="2000"/>
              <a:t> </a:t>
            </a:r>
            <a:r>
              <a:rPr lang="sr-Cyrl-CS" altLang="en-US" sz="2000"/>
              <a:t>подметнутим</a:t>
            </a:r>
            <a:r>
              <a:rPr lang="hr-HR" altLang="en-US" sz="2000"/>
              <a:t> </a:t>
            </a:r>
            <a:r>
              <a:rPr lang="sr-Cyrl-CS" altLang="en-US" sz="2000"/>
              <a:t>јастуком</a:t>
            </a:r>
            <a:r>
              <a:rPr lang="hr-HR" altLang="en-US" sz="2000"/>
              <a:t> </a:t>
            </a:r>
            <a:r>
              <a:rPr lang="sr-Cyrl-CS" altLang="en-US" sz="2000"/>
              <a:t>под</a:t>
            </a:r>
            <a:r>
              <a:rPr lang="hr-HR" altLang="en-US" sz="2000"/>
              <a:t> </a:t>
            </a:r>
            <a:r>
              <a:rPr lang="sr-Cyrl-CS" altLang="en-US" sz="2000"/>
              <a:t>трбух</a:t>
            </a:r>
            <a:r>
              <a:rPr lang="hr-HR" altLang="en-US" sz="2000"/>
              <a:t> (</a:t>
            </a:r>
            <a:r>
              <a:rPr lang="sr-Cyrl-CS" altLang="en-US" sz="2000"/>
              <a:t>корекција</a:t>
            </a:r>
            <a:r>
              <a:rPr lang="hr-HR" altLang="en-US" sz="2000"/>
              <a:t> </a:t>
            </a:r>
            <a:r>
              <a:rPr lang="sr-Cyrl-CS" altLang="en-US" sz="2000"/>
              <a:t>слабинске</a:t>
            </a:r>
            <a:r>
              <a:rPr lang="hr-HR" altLang="en-US" sz="2000"/>
              <a:t> </a:t>
            </a:r>
            <a:r>
              <a:rPr lang="sr-Cyrl-CS" altLang="en-US" sz="2000"/>
              <a:t>комп</a:t>
            </a:r>
            <a:r>
              <a:rPr lang="hr-HR" altLang="en-US" sz="2000"/>
              <a:t> – </a:t>
            </a:r>
            <a:r>
              <a:rPr lang="sr-Cyrl-CS" altLang="en-US" sz="2000"/>
              <a:t>компензација</a:t>
            </a:r>
            <a:r>
              <a:rPr lang="hr-HR" altLang="en-US" sz="2000"/>
              <a:t> </a:t>
            </a:r>
            <a:r>
              <a:rPr lang="sr-Cyrl-CS" altLang="en-US" sz="2000"/>
              <a:t>хиперлордозе</a:t>
            </a:r>
            <a:r>
              <a:rPr lang="hr-HR" altLang="en-US" sz="2000"/>
              <a:t>), </a:t>
            </a:r>
            <a:r>
              <a:rPr lang="sr-Cyrl-CS" altLang="en-US" sz="2000"/>
              <a:t>провођење</a:t>
            </a:r>
            <a:r>
              <a:rPr lang="hr-HR" altLang="en-US" sz="2000"/>
              <a:t> </a:t>
            </a:r>
            <a:r>
              <a:rPr lang="sr-Cyrl-CS" altLang="en-US" sz="2000"/>
              <a:t>разних</a:t>
            </a:r>
            <a:r>
              <a:rPr lang="hr-HR" altLang="en-US" sz="2000"/>
              <a:t> </a:t>
            </a:r>
            <a:r>
              <a:rPr lang="sr-Cyrl-CS" altLang="en-US" sz="2000"/>
              <a:t>техника</a:t>
            </a:r>
            <a:r>
              <a:rPr lang="hr-HR" altLang="en-US" sz="2000"/>
              <a:t> </a:t>
            </a:r>
            <a:r>
              <a:rPr lang="sr-Cyrl-CS" altLang="en-US" sz="2000"/>
              <a:t>опуштања</a:t>
            </a:r>
            <a:r>
              <a:rPr lang="hr-HR" altLang="en-US" sz="2000"/>
              <a:t> </a:t>
            </a:r>
            <a:r>
              <a:rPr lang="sr-Cyrl-CS" altLang="en-US" sz="2000"/>
              <a:t>слабинских</a:t>
            </a:r>
            <a:r>
              <a:rPr lang="hr-HR" altLang="en-US" sz="2000"/>
              <a:t> </a:t>
            </a:r>
            <a:r>
              <a:rPr lang="sr-Cyrl-CS" altLang="en-US" sz="2000"/>
              <a:t>мишића</a:t>
            </a:r>
            <a:r>
              <a:rPr lang="hr-HR" altLang="en-US" sz="2000"/>
              <a:t> </a:t>
            </a:r>
          </a:p>
          <a:p>
            <a:pPr lvl="1" defTabSz="912813" eaLnBrk="1" hangingPunct="1"/>
            <a:r>
              <a:rPr lang="sr-Cyrl-CS" altLang="en-US" sz="2000"/>
              <a:t>АКТИВНЕ</a:t>
            </a:r>
            <a:endParaRPr lang="hr-HR" altLang="en-US" sz="2000"/>
          </a:p>
          <a:p>
            <a:pPr lvl="2" defTabSz="912813" eaLnBrk="1" hangingPunct="1"/>
            <a:r>
              <a:rPr lang="sr-Cyrl-CS" altLang="en-US" sz="2000"/>
              <a:t>Вежбе</a:t>
            </a:r>
            <a:r>
              <a:rPr lang="hr-HR" altLang="en-US" sz="2000"/>
              <a:t> </a:t>
            </a:r>
            <a:r>
              <a:rPr lang="sr-Cyrl-CS" altLang="en-US" sz="2000"/>
              <a:t>јачања</a:t>
            </a:r>
            <a:r>
              <a:rPr lang="hr-HR" altLang="en-US" sz="2000"/>
              <a:t> </a:t>
            </a:r>
            <a:r>
              <a:rPr lang="sr-Cyrl-CS" altLang="en-US" sz="2000"/>
              <a:t>абдоминалних</a:t>
            </a:r>
            <a:r>
              <a:rPr lang="hr-HR" altLang="en-US" sz="2000"/>
              <a:t> </a:t>
            </a:r>
            <a:r>
              <a:rPr lang="sr-Cyrl-CS" altLang="en-US" sz="2000"/>
              <a:t>мишића</a:t>
            </a:r>
            <a:endParaRPr lang="hr-HR" altLang="en-US" sz="2000"/>
          </a:p>
          <a:p>
            <a:pPr lvl="2" defTabSz="912813" eaLnBrk="1" hangingPunct="1"/>
            <a:r>
              <a:rPr lang="sr-Cyrl-CS" altLang="en-US" sz="2000"/>
              <a:t>Вежбе</a:t>
            </a:r>
            <a:r>
              <a:rPr lang="hr-HR" altLang="en-US" sz="2000"/>
              <a:t> </a:t>
            </a:r>
            <a:r>
              <a:rPr lang="sr-Cyrl-CS" altLang="en-US" sz="2000"/>
              <a:t>опуштања</a:t>
            </a:r>
            <a:r>
              <a:rPr lang="hr-HR" altLang="en-US" sz="2000"/>
              <a:t> </a:t>
            </a:r>
            <a:r>
              <a:rPr lang="sr-Cyrl-CS" altLang="en-US" sz="2000"/>
              <a:t>слабинских</a:t>
            </a:r>
            <a:r>
              <a:rPr lang="hr-HR" altLang="en-US" sz="2000"/>
              <a:t> </a:t>
            </a:r>
            <a:r>
              <a:rPr lang="sr-Cyrl-CS" altLang="en-US" sz="2000"/>
              <a:t>мишића</a:t>
            </a:r>
            <a:endParaRPr lang="hr-HR" altLang="en-US" sz="2000"/>
          </a:p>
          <a:p>
            <a:pPr defTabSz="912813" eaLnBrk="1" hangingPunct="1"/>
            <a:endParaRPr lang="hr-HR" altLang="en-US" sz="1800"/>
          </a:p>
          <a:p>
            <a:pPr lvl="1" defTabSz="912813" eaLnBrk="1" hangingPunct="1">
              <a:buFont typeface="Wingdings" panose="05000000000000000000" pitchFamily="2" charset="2"/>
              <a:buNone/>
            </a:pPr>
            <a:endParaRPr lang="hr-HR" altLang="en-US" sz="16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494"/>
    </mc:Choice>
    <mc:Fallback xmlns="">
      <p:transition spd="slow" advTm="47494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A32CDD9B-55A1-4D5F-8BA6-34F33721C7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hr-HR" altLang="en-US" sz="2400"/>
              <a:t>KRIVI VRAT - torticollis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592CC503-CDDB-4F4D-920D-13B0FD4173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5936" y="1828800"/>
            <a:ext cx="8500864" cy="4302125"/>
          </a:xfrm>
        </p:spPr>
        <p:txBody>
          <a:bodyPr/>
          <a:lstStyle/>
          <a:p>
            <a:pPr defTabSz="912813" eaLnBrk="1" hangingPunct="1"/>
            <a:r>
              <a:rPr lang="sr-Cyrl-CS" altLang="en-US" sz="2400" dirty="0"/>
              <a:t>Разликујемо</a:t>
            </a:r>
            <a:r>
              <a:rPr lang="hr-HR" altLang="en-US" sz="2400" dirty="0"/>
              <a:t> :</a:t>
            </a:r>
          </a:p>
          <a:p>
            <a:pPr lvl="1" defTabSz="912813" eaLnBrk="1" hangingPunct="1"/>
            <a:r>
              <a:rPr lang="sr-Cyrl-CS" altLang="en-US" sz="2400" dirty="0"/>
              <a:t>Мишићни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тортиколис</a:t>
            </a:r>
            <a:r>
              <a:rPr lang="hr-HR" altLang="en-US" sz="2400" dirty="0"/>
              <a:t> (</a:t>
            </a:r>
            <a:r>
              <a:rPr lang="sr-Cyrl-CS" altLang="en-US" sz="2400" dirty="0" err="1"/>
              <a:t>тортицоллис</a:t>
            </a:r>
            <a:r>
              <a:rPr lang="hr-HR" altLang="en-US" sz="2400" dirty="0"/>
              <a:t> </a:t>
            </a:r>
            <a:r>
              <a:rPr lang="sr-Cyrl-CS" altLang="en-US" sz="2400" dirty="0"/>
              <a:t>м</a:t>
            </a:r>
            <a:r>
              <a:rPr lang="hr-HR" altLang="en-US" sz="2400" dirty="0"/>
              <a:t>y</a:t>
            </a:r>
            <a:r>
              <a:rPr lang="sr-Cyrl-CS" altLang="en-US" sz="2400" dirty="0" err="1"/>
              <a:t>огенес</a:t>
            </a:r>
            <a:r>
              <a:rPr lang="hr-HR" altLang="en-US" sz="2400" dirty="0"/>
              <a:t>) – </a:t>
            </a:r>
            <a:r>
              <a:rPr lang="sr-Cyrl-CS" altLang="en-US" sz="2400" dirty="0"/>
              <a:t>непознат</a:t>
            </a:r>
            <a:r>
              <a:rPr lang="hr-HR" altLang="en-US" sz="2400" dirty="0"/>
              <a:t> </a:t>
            </a:r>
            <a:r>
              <a:rPr lang="sr-Cyrl-CS" altLang="en-US" sz="2400" dirty="0"/>
              <a:t>узрок</a:t>
            </a:r>
            <a:endParaRPr lang="hr-HR" altLang="en-US" sz="2400" dirty="0"/>
          </a:p>
          <a:p>
            <a:pPr lvl="1" defTabSz="912813" eaLnBrk="1" hangingPunct="1"/>
            <a:r>
              <a:rPr lang="sr-Cyrl-CS" altLang="en-US" sz="2400" dirty="0"/>
              <a:t>Структурални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тортиколис</a:t>
            </a:r>
            <a:r>
              <a:rPr lang="hr-HR" altLang="en-US" sz="2400" dirty="0"/>
              <a:t> – </a:t>
            </a:r>
            <a:r>
              <a:rPr lang="sr-Cyrl-CS" altLang="en-US" sz="2400" dirty="0"/>
              <a:t>повезан</a:t>
            </a:r>
            <a:r>
              <a:rPr lang="hr-HR" altLang="en-US" sz="2400" dirty="0"/>
              <a:t> </a:t>
            </a:r>
            <a:r>
              <a:rPr lang="sr-Cyrl-CS" altLang="en-US" sz="2400" dirty="0"/>
              <a:t>с</a:t>
            </a:r>
            <a:r>
              <a:rPr lang="hr-HR" altLang="en-US" sz="2400" dirty="0"/>
              <a:t> </a:t>
            </a:r>
            <a:r>
              <a:rPr lang="sr-Cyrl-CS" altLang="en-US" sz="2400" dirty="0"/>
              <a:t>структуралним</a:t>
            </a:r>
            <a:r>
              <a:rPr lang="hr-HR" altLang="en-US" sz="2400" dirty="0"/>
              <a:t> </a:t>
            </a:r>
            <a:r>
              <a:rPr lang="sr-Cyrl-CS" altLang="en-US" sz="2400" dirty="0"/>
              <a:t>аномалијама</a:t>
            </a:r>
            <a:r>
              <a:rPr lang="hr-HR" altLang="en-US" sz="2400" dirty="0"/>
              <a:t> </a:t>
            </a:r>
            <a:r>
              <a:rPr lang="sr-Cyrl-CS" altLang="en-US" sz="2400" dirty="0"/>
              <a:t>кичме</a:t>
            </a:r>
            <a:r>
              <a:rPr lang="hr-HR" altLang="en-US" sz="2400" dirty="0"/>
              <a:t>, </a:t>
            </a:r>
            <a:r>
              <a:rPr lang="sr-Cyrl-CS" altLang="en-US" sz="2400" dirty="0" err="1"/>
              <a:t>сколиоза</a:t>
            </a:r>
            <a:r>
              <a:rPr lang="hr-HR" altLang="en-US" sz="2400" dirty="0"/>
              <a:t>)</a:t>
            </a:r>
          </a:p>
          <a:p>
            <a:pPr lvl="1" defTabSz="912813" eaLnBrk="1" hangingPunct="1"/>
            <a:r>
              <a:rPr lang="sr-Cyrl-CS" altLang="en-US" sz="2400" dirty="0"/>
              <a:t>Стечен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тортиколис</a:t>
            </a:r>
            <a:r>
              <a:rPr lang="hr-HR" altLang="en-US" sz="2400" dirty="0"/>
              <a:t> – </a:t>
            </a:r>
            <a:r>
              <a:rPr lang="sr-Cyrl-CS" altLang="en-US" sz="2400" dirty="0" err="1"/>
              <a:t>поседица</a:t>
            </a:r>
            <a:r>
              <a:rPr lang="hr-HR" altLang="en-US" sz="2400" dirty="0"/>
              <a:t> </a:t>
            </a:r>
            <a:r>
              <a:rPr lang="sr-Cyrl-CS" altLang="en-US" sz="2400" dirty="0"/>
              <a:t>неуролошких</a:t>
            </a:r>
            <a:r>
              <a:rPr lang="hr-HR" altLang="en-US" sz="2400" dirty="0"/>
              <a:t> </a:t>
            </a:r>
            <a:r>
              <a:rPr lang="sr-Cyrl-CS" altLang="en-US" sz="2400" dirty="0"/>
              <a:t>болес</a:t>
            </a:r>
            <a:r>
              <a:rPr lang="sr-Cyrl-CS" altLang="en-US" sz="1600" dirty="0"/>
              <a:t>ти</a:t>
            </a:r>
            <a:endParaRPr lang="hr-HR" altLang="en-US" sz="1600" dirty="0"/>
          </a:p>
        </p:txBody>
      </p:sp>
      <p:pic>
        <p:nvPicPr>
          <p:cNvPr id="25604" name="Picture 4">
            <a:extLst>
              <a:ext uri="{FF2B5EF4-FFF2-40B4-BE49-F238E27FC236}">
                <a16:creationId xmlns:a16="http://schemas.microsoft.com/office/drawing/2014/main" id="{16B0BC70-762F-45C7-8B10-AAE881B08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56992"/>
            <a:ext cx="3810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920"/>
    </mc:Choice>
    <mc:Fallback xmlns="">
      <p:transition spd="slow" advTm="6092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CE035F44-5CA8-44F6-8C94-2C9F6057D3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hr-HR" altLang="en-US" sz="2400"/>
              <a:t> </a:t>
            </a:r>
            <a:r>
              <a:rPr lang="sr-Cyrl-CS" altLang="en-US" sz="2400"/>
              <a:t>Теорије</a:t>
            </a:r>
            <a:r>
              <a:rPr lang="hr-HR" altLang="en-US" sz="2400"/>
              <a:t> </a:t>
            </a:r>
            <a:r>
              <a:rPr lang="sr-Cyrl-CS" altLang="en-US" sz="2400"/>
              <a:t>настајања</a:t>
            </a:r>
            <a:r>
              <a:rPr lang="hr-HR" altLang="en-US" sz="2400"/>
              <a:t> </a:t>
            </a:r>
            <a:r>
              <a:rPr lang="sr-Cyrl-CS" altLang="en-US" sz="2400"/>
              <a:t>мишићног</a:t>
            </a:r>
            <a:r>
              <a:rPr lang="hr-HR" altLang="en-US" sz="2400"/>
              <a:t> </a:t>
            </a:r>
            <a:r>
              <a:rPr lang="sr-Cyrl-CS" altLang="en-US" sz="2400"/>
              <a:t>тортиколиса</a:t>
            </a:r>
            <a:r>
              <a:rPr lang="hr-HR" altLang="en-US" sz="2400"/>
              <a:t>:</a:t>
            </a:r>
            <a:br>
              <a:rPr lang="hr-HR" altLang="en-US" sz="2400"/>
            </a:br>
            <a:endParaRPr lang="hr-HR" altLang="en-US" sz="2400"/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52564BD4-8F99-4265-B09D-152382EA44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>
              <a:buFont typeface="Wingdings" panose="05000000000000000000" pitchFamily="2" charset="2"/>
              <a:buNone/>
            </a:pPr>
            <a:endParaRPr lang="hr-HR" altLang="en-US" sz="1800" dirty="0"/>
          </a:p>
          <a:p>
            <a:pPr defTabSz="912813" eaLnBrk="1" hangingPunct="1"/>
            <a:endParaRPr lang="hr-HR" altLang="en-US" sz="1800" dirty="0"/>
          </a:p>
          <a:p>
            <a:pPr defTabSz="912813" eaLnBrk="1" hangingPunct="1"/>
            <a:r>
              <a:rPr lang="sr-Cyrl-CS" altLang="en-US" sz="2400" dirty="0"/>
              <a:t>СТРОМА</a:t>
            </a:r>
            <a:r>
              <a:rPr lang="hr-HR" altLang="en-US" sz="2400" dirty="0"/>
              <a:t>Y</a:t>
            </a:r>
            <a:r>
              <a:rPr lang="sr-Cyrl-CS" altLang="en-US" sz="2400" dirty="0"/>
              <a:t>ЕРОВА</a:t>
            </a:r>
            <a:r>
              <a:rPr lang="hr-HR" altLang="en-US" sz="2400" dirty="0"/>
              <a:t> – </a:t>
            </a:r>
            <a:r>
              <a:rPr lang="sr-Cyrl-CS" altLang="en-US" sz="2400" dirty="0"/>
              <a:t>за</a:t>
            </a:r>
            <a:r>
              <a:rPr lang="hr-HR" altLang="en-US" sz="2400" dirty="0"/>
              <a:t> </a:t>
            </a:r>
            <a:r>
              <a:rPr lang="sr-Cyrl-CS" altLang="en-US" sz="2400" dirty="0"/>
              <a:t>време</a:t>
            </a:r>
            <a:r>
              <a:rPr lang="hr-HR" altLang="en-US" sz="2400" dirty="0"/>
              <a:t> </a:t>
            </a:r>
            <a:r>
              <a:rPr lang="sr-Cyrl-CS" altLang="en-US" sz="2400" dirty="0"/>
              <a:t>порођаја</a:t>
            </a:r>
            <a:r>
              <a:rPr lang="hr-HR" altLang="en-US" sz="2400" dirty="0"/>
              <a:t> </a:t>
            </a:r>
            <a:r>
              <a:rPr lang="sr-Cyrl-CS" altLang="en-US" sz="2400" dirty="0"/>
              <a:t>долази</a:t>
            </a:r>
            <a:r>
              <a:rPr lang="hr-HR" altLang="en-US" sz="2400" dirty="0"/>
              <a:t> </a:t>
            </a:r>
            <a:r>
              <a:rPr lang="sr-Cyrl-CS" altLang="en-US" sz="2400" dirty="0"/>
              <a:t>до</a:t>
            </a:r>
            <a:r>
              <a:rPr lang="hr-HR" altLang="en-US" sz="2400" dirty="0"/>
              <a:t> </a:t>
            </a:r>
            <a:r>
              <a:rPr lang="sr-Cyrl-CS" altLang="en-US" sz="2400" dirty="0"/>
              <a:t>парцијалног</a:t>
            </a:r>
            <a:r>
              <a:rPr lang="hr-HR" altLang="en-US" sz="2400" dirty="0"/>
              <a:t> </a:t>
            </a:r>
            <a:r>
              <a:rPr lang="sr-Cyrl-CS" altLang="en-US" sz="2400" dirty="0"/>
              <a:t>или</a:t>
            </a:r>
            <a:r>
              <a:rPr lang="hr-HR" altLang="en-US" sz="2400" dirty="0"/>
              <a:t> </a:t>
            </a:r>
            <a:r>
              <a:rPr lang="sr-Cyrl-CS" altLang="en-US" sz="2400" dirty="0"/>
              <a:t>тоталног</a:t>
            </a:r>
            <a:r>
              <a:rPr lang="hr-HR" altLang="en-US" sz="2400" dirty="0"/>
              <a:t> </a:t>
            </a:r>
            <a:r>
              <a:rPr lang="sr-Cyrl-CS" altLang="en-US" sz="2400" dirty="0"/>
              <a:t>раздирања</a:t>
            </a:r>
            <a:r>
              <a:rPr lang="hr-HR" altLang="en-US" sz="2400" dirty="0"/>
              <a:t> </a:t>
            </a:r>
            <a:r>
              <a:rPr lang="sr-Cyrl-CS" altLang="en-US" sz="2400" dirty="0"/>
              <a:t>М</a:t>
            </a:r>
            <a:r>
              <a:rPr lang="hr-HR" altLang="en-US" sz="2400" dirty="0"/>
              <a:t>. </a:t>
            </a:r>
            <a:r>
              <a:rPr lang="sr-Cyrl-CS" altLang="en-US" sz="2400" dirty="0" err="1"/>
              <a:t>стерноцлеидомастоидеуса</a:t>
            </a:r>
            <a:r>
              <a:rPr lang="sr-Cyrl-CS" altLang="en-US" sz="2400" dirty="0"/>
              <a:t>,</a:t>
            </a:r>
            <a:r>
              <a:rPr lang="hr-HR" altLang="en-US" sz="2400" dirty="0"/>
              <a:t> </a:t>
            </a:r>
            <a:r>
              <a:rPr lang="sr-Cyrl-CS" altLang="en-US" sz="2400" dirty="0"/>
              <a:t>с</a:t>
            </a:r>
            <a:r>
              <a:rPr lang="hr-HR" altLang="en-US" sz="2400" dirty="0"/>
              <a:t> </a:t>
            </a:r>
            <a:r>
              <a:rPr lang="sr-Cyrl-CS" altLang="en-US" sz="2400" dirty="0"/>
              <a:t>могућим</a:t>
            </a:r>
            <a:r>
              <a:rPr lang="hr-HR" altLang="en-US" sz="2400" dirty="0"/>
              <a:t> </a:t>
            </a:r>
            <a:r>
              <a:rPr lang="sr-Cyrl-CS" altLang="en-US" sz="2400" dirty="0"/>
              <a:t>настанком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хематома</a:t>
            </a:r>
            <a:r>
              <a:rPr lang="hr-HR" altLang="en-US" sz="2400" dirty="0"/>
              <a:t> </a:t>
            </a:r>
            <a:r>
              <a:rPr lang="sr-Cyrl-CS" altLang="en-US" sz="2400" dirty="0"/>
              <a:t>и</a:t>
            </a:r>
            <a:r>
              <a:rPr lang="hr-HR" altLang="en-US" sz="2400" dirty="0"/>
              <a:t> </a:t>
            </a:r>
            <a:r>
              <a:rPr lang="sr-Cyrl-CS" altLang="en-US" sz="2400" dirty="0"/>
              <a:t>стварањем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фиброзних</a:t>
            </a:r>
            <a:r>
              <a:rPr lang="hr-HR" altLang="en-US" sz="2400" dirty="0"/>
              <a:t> </a:t>
            </a:r>
            <a:r>
              <a:rPr lang="sr-Cyrl-CS" altLang="en-US" sz="2400" dirty="0"/>
              <a:t>промена</a:t>
            </a:r>
            <a:r>
              <a:rPr lang="hr-HR" altLang="en-US" sz="2400" dirty="0"/>
              <a:t>, </a:t>
            </a:r>
            <a:r>
              <a:rPr lang="sr-Cyrl-CS" altLang="en-US" sz="2400" dirty="0"/>
              <a:t>што</a:t>
            </a:r>
            <a:r>
              <a:rPr lang="hr-HR" altLang="en-US" sz="2400" dirty="0"/>
              <a:t> </a:t>
            </a:r>
            <a:r>
              <a:rPr lang="sr-Cyrl-CS" altLang="en-US" sz="2400" dirty="0"/>
              <a:t>доводи</a:t>
            </a:r>
            <a:r>
              <a:rPr lang="hr-HR" altLang="en-US" sz="2400" dirty="0"/>
              <a:t> </a:t>
            </a:r>
            <a:r>
              <a:rPr lang="sr-Cyrl-CS" altLang="en-US" sz="2400" dirty="0"/>
              <a:t>до</a:t>
            </a:r>
            <a:r>
              <a:rPr lang="hr-HR" altLang="en-US" sz="2400" dirty="0"/>
              <a:t> </a:t>
            </a:r>
            <a:r>
              <a:rPr lang="sr-Cyrl-CS" altLang="en-US" sz="2400" dirty="0"/>
              <a:t>смањења</a:t>
            </a:r>
            <a:r>
              <a:rPr lang="hr-HR" altLang="en-US" sz="2400" dirty="0"/>
              <a:t> </a:t>
            </a:r>
            <a:r>
              <a:rPr lang="sr-Cyrl-CS" altLang="en-US" sz="2400" dirty="0"/>
              <a:t>мишићне</a:t>
            </a:r>
            <a:r>
              <a:rPr lang="hr-HR" altLang="en-US" sz="2400" dirty="0"/>
              <a:t> </a:t>
            </a:r>
            <a:r>
              <a:rPr lang="sr-Cyrl-CS" altLang="en-US" sz="2400" dirty="0"/>
              <a:t>еластичности</a:t>
            </a:r>
            <a:r>
              <a:rPr lang="hr-HR" altLang="en-US" sz="2400" dirty="0"/>
              <a:t>.</a:t>
            </a:r>
          </a:p>
          <a:p>
            <a:pPr defTabSz="912813" eaLnBrk="1" hangingPunct="1"/>
            <a:r>
              <a:rPr lang="sr-Cyrl-CS" altLang="en-US" sz="2400" dirty="0"/>
              <a:t>ТЕОРИЈА</a:t>
            </a:r>
            <a:r>
              <a:rPr lang="hr-HR" altLang="en-US" sz="2400" dirty="0"/>
              <a:t> </a:t>
            </a:r>
            <a:r>
              <a:rPr lang="sr-Cyrl-CS" altLang="en-US" sz="2400" dirty="0"/>
              <a:t>О</a:t>
            </a:r>
            <a:r>
              <a:rPr lang="hr-HR" altLang="en-US" sz="2400" dirty="0"/>
              <a:t> </a:t>
            </a:r>
            <a:r>
              <a:rPr lang="sr-Cyrl-CS" altLang="en-US" sz="2400" dirty="0"/>
              <a:t>ИНТРАУТЕРИНОМ</a:t>
            </a:r>
            <a:r>
              <a:rPr lang="hr-HR" altLang="en-US" sz="2400" dirty="0"/>
              <a:t> </a:t>
            </a:r>
            <a:r>
              <a:rPr lang="sr-Cyrl-CS" altLang="en-US" sz="2400" dirty="0"/>
              <a:t>настанку</a:t>
            </a:r>
            <a:r>
              <a:rPr lang="hr-HR" altLang="en-US" sz="2400" dirty="0"/>
              <a:t> – </a:t>
            </a:r>
            <a:r>
              <a:rPr lang="sr-Cyrl-CS" altLang="en-US" sz="2400" dirty="0"/>
              <a:t>деформација</a:t>
            </a:r>
            <a:r>
              <a:rPr lang="hr-HR" altLang="en-US" sz="2400" dirty="0"/>
              <a:t> </a:t>
            </a:r>
            <a:r>
              <a:rPr lang="sr-Cyrl-CS" altLang="en-US" sz="2400" dirty="0"/>
              <a:t>настаје</a:t>
            </a:r>
            <a:r>
              <a:rPr lang="hr-HR" altLang="en-US" sz="2400" dirty="0"/>
              <a:t> </a:t>
            </a:r>
            <a:r>
              <a:rPr lang="sr-Cyrl-CS" altLang="en-US" sz="2400" dirty="0"/>
              <a:t>због</a:t>
            </a:r>
            <a:r>
              <a:rPr lang="hr-HR" altLang="en-US" sz="2400" dirty="0"/>
              <a:t> </a:t>
            </a:r>
            <a:r>
              <a:rPr lang="sr-Cyrl-CS" altLang="en-US" sz="2400" dirty="0"/>
              <a:t>погрешног</a:t>
            </a:r>
            <a:r>
              <a:rPr lang="hr-HR" altLang="en-US" sz="2400" dirty="0"/>
              <a:t> </a:t>
            </a:r>
            <a:r>
              <a:rPr lang="sr-Cyrl-CS" altLang="en-US" sz="2400" dirty="0"/>
              <a:t>положаја</a:t>
            </a:r>
            <a:r>
              <a:rPr lang="hr-HR" altLang="en-US" sz="2400" dirty="0"/>
              <a:t> </a:t>
            </a:r>
            <a:r>
              <a:rPr lang="sr-Cyrl-CS" altLang="en-US" sz="2400" dirty="0"/>
              <a:t>плода</a:t>
            </a:r>
            <a:r>
              <a:rPr lang="hr-HR" altLang="en-US" sz="2400" dirty="0"/>
              <a:t> </a:t>
            </a:r>
            <a:r>
              <a:rPr lang="sr-Cyrl-CS" altLang="en-US" sz="2400" dirty="0"/>
              <a:t>у</a:t>
            </a:r>
            <a:r>
              <a:rPr lang="hr-HR" altLang="en-US" sz="2400" dirty="0"/>
              <a:t> </a:t>
            </a:r>
            <a:r>
              <a:rPr lang="sr-Cyrl-CS" altLang="en-US" sz="2400" dirty="0"/>
              <a:t>материци</a:t>
            </a:r>
            <a:r>
              <a:rPr lang="hr-HR" altLang="en-US" sz="2400" dirty="0"/>
              <a:t> </a:t>
            </a:r>
            <a:r>
              <a:rPr lang="sr-Cyrl-CS" altLang="en-US" sz="2400" dirty="0"/>
              <a:t>последњих</a:t>
            </a:r>
            <a:r>
              <a:rPr lang="hr-HR" altLang="en-US" sz="2400" dirty="0"/>
              <a:t> </a:t>
            </a:r>
            <a:r>
              <a:rPr lang="sr-Cyrl-CS" altLang="en-US" sz="2400" dirty="0"/>
              <a:t>недеља</a:t>
            </a:r>
            <a:r>
              <a:rPr lang="hr-HR" altLang="en-US" sz="2400" dirty="0"/>
              <a:t> </a:t>
            </a:r>
            <a:r>
              <a:rPr lang="sr-Cyrl-CS" altLang="en-US" sz="2400" dirty="0"/>
              <a:t>трудноће</a:t>
            </a:r>
            <a:r>
              <a:rPr lang="hr-HR" altLang="en-US" sz="2400" dirty="0"/>
              <a:t>, </a:t>
            </a:r>
            <a:r>
              <a:rPr lang="sr-Cyrl-CS" altLang="en-US" sz="2400" dirty="0"/>
              <a:t>што</a:t>
            </a:r>
            <a:r>
              <a:rPr lang="hr-HR" altLang="en-US" sz="2400" dirty="0"/>
              <a:t> </a:t>
            </a:r>
            <a:r>
              <a:rPr lang="sr-Cyrl-CS" altLang="en-US" sz="2400" dirty="0"/>
              <a:t>има</a:t>
            </a:r>
            <a:r>
              <a:rPr lang="hr-HR" altLang="en-US" sz="2400" dirty="0"/>
              <a:t> </a:t>
            </a:r>
            <a:r>
              <a:rPr lang="sr-Cyrl-CS" altLang="en-US" sz="2400" dirty="0"/>
              <a:t>за</a:t>
            </a:r>
            <a:r>
              <a:rPr lang="hr-HR" altLang="en-US" sz="2400" dirty="0"/>
              <a:t> </a:t>
            </a:r>
            <a:r>
              <a:rPr lang="sr-Cyrl-CS" altLang="en-US" sz="2400" dirty="0"/>
              <a:t>последицу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контрактуру</a:t>
            </a:r>
            <a:r>
              <a:rPr lang="hr-HR" altLang="en-US" sz="2400" dirty="0"/>
              <a:t> </a:t>
            </a:r>
            <a:r>
              <a:rPr lang="sr-Cyrl-CS" altLang="en-US" sz="2400" dirty="0"/>
              <a:t>мишића</a:t>
            </a:r>
            <a:r>
              <a:rPr lang="hr-HR" altLang="en-US" sz="2400" dirty="0"/>
              <a:t>.</a:t>
            </a:r>
          </a:p>
          <a:p>
            <a:pPr defTabSz="912813" eaLnBrk="1" hangingPunct="1"/>
            <a:endParaRPr lang="hr-HR" alt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799"/>
    </mc:Choice>
    <mc:Fallback xmlns="">
      <p:transition spd="slow" advTm="75799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F55079BB-6B8A-4988-AB6B-6C689F9763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/>
              <a:t>Лечење</a:t>
            </a:r>
            <a:r>
              <a:rPr lang="hr-HR" altLang="en-US" sz="2400"/>
              <a:t> </a:t>
            </a:r>
            <a:r>
              <a:rPr lang="sr-Cyrl-CS" altLang="en-US" sz="2400"/>
              <a:t>тортиколиса</a:t>
            </a:r>
            <a:endParaRPr lang="hr-HR" altLang="en-US" sz="2400"/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2134776D-B1B7-4D48-9690-57D3ABC804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 dirty="0" err="1"/>
              <a:t>Шанцова</a:t>
            </a:r>
            <a:r>
              <a:rPr lang="hr-HR" altLang="en-US" sz="2400" dirty="0"/>
              <a:t> </a:t>
            </a:r>
            <a:r>
              <a:rPr lang="sr-Cyrl-CS" altLang="en-US" sz="2400" dirty="0"/>
              <a:t>кравата</a:t>
            </a:r>
            <a:endParaRPr lang="hr-HR" altLang="en-US" sz="2400" dirty="0"/>
          </a:p>
          <a:p>
            <a:pPr lvl="1" defTabSz="912813" eaLnBrk="1" hangingPunct="1"/>
            <a:r>
              <a:rPr lang="hr-HR" altLang="en-US" sz="2400" dirty="0"/>
              <a:t>- </a:t>
            </a:r>
            <a:r>
              <a:rPr lang="sr-Cyrl-CS" altLang="en-US" sz="2400" dirty="0"/>
              <a:t>пасивна</a:t>
            </a:r>
            <a:r>
              <a:rPr lang="hr-HR" altLang="en-US" sz="2400" dirty="0"/>
              <a:t> </a:t>
            </a:r>
            <a:r>
              <a:rPr lang="sr-Cyrl-CS" altLang="en-US" sz="2400" dirty="0"/>
              <a:t>метода</a:t>
            </a:r>
            <a:endParaRPr lang="hr-HR" altLang="en-US" sz="2400" dirty="0"/>
          </a:p>
          <a:p>
            <a:pPr defTabSz="912813" eaLnBrk="1" hangingPunct="1"/>
            <a:r>
              <a:rPr lang="sr-Cyrl-CS" altLang="en-US" sz="2400" dirty="0"/>
              <a:t>Динамичке</a:t>
            </a:r>
            <a:r>
              <a:rPr lang="hr-HR" altLang="en-US" sz="2400" dirty="0"/>
              <a:t> </a:t>
            </a:r>
            <a:r>
              <a:rPr lang="sr-Cyrl-CS" altLang="en-US" sz="2400" dirty="0"/>
              <a:t>методе</a:t>
            </a:r>
            <a:r>
              <a:rPr lang="hr-HR" altLang="en-US" sz="2400" dirty="0"/>
              <a:t> </a:t>
            </a:r>
            <a:r>
              <a:rPr lang="sr-Cyrl-CS" altLang="en-US" sz="2400" dirty="0"/>
              <a:t>данас</a:t>
            </a:r>
            <a:r>
              <a:rPr lang="hr-HR" altLang="en-US" sz="2400" dirty="0"/>
              <a:t> </a:t>
            </a:r>
            <a:r>
              <a:rPr lang="sr-Cyrl-CS" altLang="en-US" sz="2400" dirty="0"/>
              <a:t>су</a:t>
            </a:r>
            <a:r>
              <a:rPr lang="hr-HR" altLang="en-US" sz="2400" dirty="0"/>
              <a:t> </a:t>
            </a:r>
            <a:r>
              <a:rPr lang="sr-Cyrl-CS" altLang="en-US" sz="2400" dirty="0"/>
              <a:t>све</a:t>
            </a:r>
            <a:r>
              <a:rPr lang="hr-HR" altLang="en-US" sz="2400" dirty="0"/>
              <a:t> </a:t>
            </a:r>
            <a:r>
              <a:rPr lang="sr-Cyrl-CS" altLang="en-US" sz="2400" dirty="0"/>
              <a:t>присутније</a:t>
            </a:r>
            <a:endParaRPr lang="hr-HR" altLang="en-US" sz="2400" dirty="0"/>
          </a:p>
          <a:p>
            <a:pPr lvl="1" defTabSz="912813" eaLnBrk="1" hangingPunct="1"/>
            <a:r>
              <a:rPr lang="sr-Cyrl-CS" altLang="en-US" sz="2400" dirty="0"/>
              <a:t>Вежбе</a:t>
            </a:r>
            <a:r>
              <a:rPr lang="hr-HR" altLang="en-US" sz="2400" dirty="0"/>
              <a:t> </a:t>
            </a:r>
            <a:r>
              <a:rPr lang="sr-Cyrl-CS" altLang="en-US" sz="2400" dirty="0"/>
              <a:t>истезања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контраковане</a:t>
            </a:r>
            <a:r>
              <a:rPr lang="hr-HR" altLang="en-US" sz="2400" dirty="0"/>
              <a:t> </a:t>
            </a:r>
            <a:r>
              <a:rPr lang="sr-Cyrl-CS" altLang="en-US" sz="2400" dirty="0"/>
              <a:t>стране</a:t>
            </a:r>
            <a:r>
              <a:rPr lang="hr-HR" altLang="en-US" sz="2400" dirty="0"/>
              <a:t> </a:t>
            </a:r>
            <a:r>
              <a:rPr lang="sr-Cyrl-CS" altLang="en-US" sz="2400" dirty="0"/>
              <a:t>МСЦМ</a:t>
            </a:r>
            <a:endParaRPr lang="hr-HR" altLang="en-US" sz="2400" dirty="0"/>
          </a:p>
          <a:p>
            <a:pPr lvl="1" defTabSz="912813" eaLnBrk="1" hangingPunct="1"/>
            <a:r>
              <a:rPr lang="sr-Cyrl-CS" altLang="en-US" sz="2400" dirty="0"/>
              <a:t>Вежбе</a:t>
            </a:r>
            <a:r>
              <a:rPr lang="hr-HR" altLang="en-US" sz="2400" dirty="0"/>
              <a:t> </a:t>
            </a:r>
            <a:r>
              <a:rPr lang="sr-Cyrl-CS" altLang="en-US" sz="2400" dirty="0"/>
              <a:t>јачања</a:t>
            </a:r>
            <a:r>
              <a:rPr lang="hr-HR" altLang="en-US" sz="2400" dirty="0"/>
              <a:t> </a:t>
            </a:r>
            <a:r>
              <a:rPr lang="sr-Cyrl-CS" altLang="en-US" sz="2400" dirty="0"/>
              <a:t>истегнуте</a:t>
            </a:r>
            <a:r>
              <a:rPr lang="hr-HR" altLang="en-US" sz="2400" dirty="0"/>
              <a:t> </a:t>
            </a:r>
            <a:r>
              <a:rPr lang="sr-Cyrl-CS" altLang="en-US" sz="2400" dirty="0"/>
              <a:t>стране</a:t>
            </a:r>
            <a:r>
              <a:rPr lang="hr-HR" altLang="en-US" sz="2400" dirty="0"/>
              <a:t> </a:t>
            </a:r>
            <a:r>
              <a:rPr lang="sr-Cyrl-CS" altLang="en-US" sz="2400" dirty="0"/>
              <a:t>МСЦМ</a:t>
            </a:r>
            <a:endParaRPr lang="hr-HR" altLang="en-US" sz="2400" dirty="0"/>
          </a:p>
          <a:p>
            <a:pPr lvl="1" defTabSz="912813" eaLnBrk="1" hangingPunct="1">
              <a:buFont typeface="Wingdings" panose="05000000000000000000" pitchFamily="2" charset="2"/>
              <a:buNone/>
            </a:pPr>
            <a:endParaRPr lang="hr-HR" altLang="en-US" sz="2400" dirty="0"/>
          </a:p>
          <a:p>
            <a:pPr defTabSz="912813" eaLnBrk="1" hangingPunct="1"/>
            <a:r>
              <a:rPr lang="sr-Cyrl-CS" altLang="en-US" sz="2400" dirty="0"/>
              <a:t>Конзервативно</a:t>
            </a:r>
            <a:r>
              <a:rPr lang="hr-HR" altLang="en-US" sz="2400" dirty="0"/>
              <a:t> </a:t>
            </a:r>
            <a:r>
              <a:rPr lang="sr-Cyrl-CS" altLang="en-US" sz="2400" dirty="0"/>
              <a:t>лечење</a:t>
            </a:r>
            <a:r>
              <a:rPr lang="hr-HR" altLang="en-US" sz="2400" dirty="0"/>
              <a:t>:</a:t>
            </a:r>
          </a:p>
          <a:p>
            <a:pPr lvl="1" defTabSz="912813" eaLnBrk="1" hangingPunct="1"/>
            <a:r>
              <a:rPr lang="sr-Cyrl-CS" altLang="en-US" sz="2400" dirty="0"/>
              <a:t>Исправљање</a:t>
            </a:r>
            <a:r>
              <a:rPr lang="hr-HR" altLang="en-US" sz="2400" dirty="0"/>
              <a:t> </a:t>
            </a:r>
            <a:r>
              <a:rPr lang="sr-Cyrl-CS" altLang="en-US" sz="2400" dirty="0"/>
              <a:t>положаја</a:t>
            </a:r>
            <a:r>
              <a:rPr lang="hr-HR" altLang="en-US" sz="2400" dirty="0"/>
              <a:t> </a:t>
            </a:r>
            <a:r>
              <a:rPr lang="sr-Cyrl-CS" altLang="en-US" sz="2400" dirty="0"/>
              <a:t>јастуком</a:t>
            </a:r>
            <a:endParaRPr lang="hr-HR" altLang="en-US" sz="2400" dirty="0"/>
          </a:p>
          <a:p>
            <a:pPr lvl="1" defTabSz="912813" eaLnBrk="1" hangingPunct="1"/>
            <a:r>
              <a:rPr lang="sr-Cyrl-CS" altLang="en-US" sz="2400" dirty="0"/>
              <a:t>Окретање</a:t>
            </a:r>
            <a:r>
              <a:rPr lang="hr-HR" altLang="en-US" sz="2400" dirty="0"/>
              <a:t> </a:t>
            </a:r>
            <a:r>
              <a:rPr lang="sr-Cyrl-CS" altLang="en-US" sz="2400" dirty="0"/>
              <a:t>главе</a:t>
            </a:r>
            <a:r>
              <a:rPr lang="hr-HR" altLang="en-US" sz="2400" dirty="0"/>
              <a:t> </a:t>
            </a:r>
            <a:r>
              <a:rPr lang="sr-Cyrl-CS" altLang="en-US" sz="2400" dirty="0"/>
              <a:t>у</a:t>
            </a:r>
            <a:r>
              <a:rPr lang="hr-HR" altLang="en-US" sz="2400" dirty="0"/>
              <a:t> </a:t>
            </a:r>
            <a:r>
              <a:rPr lang="sr-Cyrl-CS" altLang="en-US" sz="2400" dirty="0"/>
              <a:t>супротну</a:t>
            </a:r>
            <a:r>
              <a:rPr lang="hr-HR" altLang="en-US" sz="2400" dirty="0"/>
              <a:t> </a:t>
            </a:r>
            <a:r>
              <a:rPr lang="sr-Cyrl-CS" altLang="en-US" sz="2400" dirty="0"/>
              <a:t>страну</a:t>
            </a:r>
            <a:r>
              <a:rPr lang="hr-HR" altLang="en-US" sz="2400" dirty="0"/>
              <a:t> </a:t>
            </a:r>
            <a:r>
              <a:rPr lang="sr-Cyrl-CS" altLang="en-US" sz="2400" dirty="0"/>
              <a:t>од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контраковане</a:t>
            </a:r>
            <a:r>
              <a:rPr lang="hr-HR" altLang="en-US" sz="2400" dirty="0"/>
              <a:t> </a:t>
            </a:r>
            <a:r>
              <a:rPr lang="sr-Cyrl-CS" altLang="en-US" sz="2400" dirty="0"/>
              <a:t>како</a:t>
            </a:r>
            <a:r>
              <a:rPr lang="hr-HR" altLang="en-US" sz="2400" dirty="0"/>
              <a:t> </a:t>
            </a:r>
            <a:r>
              <a:rPr lang="sr-Cyrl-CS" altLang="en-US" sz="2400" dirty="0"/>
              <a:t>би</a:t>
            </a:r>
            <a:r>
              <a:rPr lang="hr-HR" altLang="en-US" sz="2400" dirty="0"/>
              <a:t> </a:t>
            </a:r>
            <a:r>
              <a:rPr lang="sr-Cyrl-CS" altLang="en-US" sz="2400" dirty="0"/>
              <a:t>се</a:t>
            </a:r>
            <a:r>
              <a:rPr lang="hr-HR" altLang="en-US" sz="2400" dirty="0"/>
              <a:t> </a:t>
            </a:r>
            <a:r>
              <a:rPr lang="sr-Cyrl-CS" altLang="en-US" sz="2400" dirty="0"/>
              <a:t>мишићи</a:t>
            </a:r>
            <a:r>
              <a:rPr lang="hr-HR" altLang="en-US" sz="2400" dirty="0"/>
              <a:t> </a:t>
            </a:r>
            <a:r>
              <a:rPr lang="sr-Cyrl-CS" altLang="en-US" sz="2400" dirty="0"/>
              <a:t>истегли</a:t>
            </a:r>
            <a:r>
              <a:rPr lang="hr-HR" altLang="en-US" sz="2400" dirty="0"/>
              <a:t> </a:t>
            </a:r>
          </a:p>
          <a:p>
            <a:pPr defTabSz="912813" eaLnBrk="1" hangingPunct="1"/>
            <a:endParaRPr lang="hr-HR" alt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7905"/>
    </mc:Choice>
    <mc:Fallback xmlns="">
      <p:transition spd="slow" advTm="247905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82DA1A14-477D-4E52-ACF7-58BDCE6CC2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endParaRPr lang="en-US" altLang="en-US" sz="2400"/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5115D6D6-A03A-4137-9039-18ABEA8FA4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 dirty="0"/>
              <a:t>Вежбе</a:t>
            </a:r>
            <a:r>
              <a:rPr lang="hr-HR" altLang="en-US" sz="2400" dirty="0"/>
              <a:t> </a:t>
            </a:r>
            <a:r>
              <a:rPr lang="sr-Cyrl-CS" altLang="en-US" sz="2400" dirty="0"/>
              <a:t>истезања</a:t>
            </a:r>
            <a:r>
              <a:rPr lang="hr-HR" altLang="en-US" sz="2400" dirty="0"/>
              <a:t> </a:t>
            </a:r>
            <a:endParaRPr lang="sr-Cyrl-CS" altLang="en-US" sz="2400" dirty="0"/>
          </a:p>
          <a:p>
            <a:pPr defTabSz="912813" eaLnBrk="1" hangingPunct="1"/>
            <a:r>
              <a:rPr lang="hr-HR" altLang="en-US" sz="2400" dirty="0"/>
              <a:t> </a:t>
            </a:r>
            <a:r>
              <a:rPr lang="sr-Cyrl-CS" altLang="en-US" sz="2400" dirty="0"/>
              <a:t>ако</a:t>
            </a:r>
            <a:r>
              <a:rPr lang="hr-HR" altLang="en-US" sz="2400" dirty="0"/>
              <a:t> </a:t>
            </a:r>
            <a:r>
              <a:rPr lang="sr-Cyrl-CS" altLang="en-US" sz="2400" dirty="0"/>
              <a:t>нема</a:t>
            </a:r>
            <a:r>
              <a:rPr lang="hr-HR" altLang="en-US" sz="2400" dirty="0"/>
              <a:t> </a:t>
            </a:r>
            <a:r>
              <a:rPr lang="sr-Cyrl-CS" altLang="en-US" sz="2400" dirty="0"/>
              <a:t>жељених</a:t>
            </a:r>
            <a:r>
              <a:rPr lang="hr-HR" altLang="en-US" sz="2400" dirty="0"/>
              <a:t> </a:t>
            </a:r>
            <a:r>
              <a:rPr lang="sr-Cyrl-CS" altLang="en-US" sz="2400" dirty="0"/>
              <a:t>резултата</a:t>
            </a:r>
            <a:r>
              <a:rPr lang="hr-HR" altLang="en-US" sz="2400" dirty="0"/>
              <a:t> </a:t>
            </a:r>
            <a:r>
              <a:rPr lang="sr-Cyrl-CS" altLang="en-US" sz="2400" dirty="0"/>
              <a:t>врши</a:t>
            </a:r>
            <a:r>
              <a:rPr lang="hr-HR" altLang="en-US" sz="2400" dirty="0"/>
              <a:t> </a:t>
            </a:r>
            <a:r>
              <a:rPr lang="sr-Cyrl-CS" altLang="en-US" sz="2400" dirty="0"/>
              <a:t>се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тенотомија</a:t>
            </a:r>
            <a:r>
              <a:rPr lang="hr-HR" altLang="en-US" sz="2400" dirty="0"/>
              <a:t> – </a:t>
            </a:r>
            <a:r>
              <a:rPr lang="sr-Cyrl-CS" altLang="en-US" sz="2400" dirty="0"/>
              <a:t>оперативни</a:t>
            </a:r>
            <a:r>
              <a:rPr lang="hr-HR" altLang="en-US" sz="2400" dirty="0"/>
              <a:t> </a:t>
            </a:r>
            <a:r>
              <a:rPr lang="sr-Cyrl-CS" altLang="en-US" sz="2400" dirty="0"/>
              <a:t>захват</a:t>
            </a:r>
            <a:r>
              <a:rPr lang="hr-HR" altLang="en-US" sz="2400" dirty="0"/>
              <a:t> </a:t>
            </a:r>
            <a:r>
              <a:rPr lang="sr-Cyrl-CS" altLang="en-US" sz="2400" dirty="0"/>
              <a:t>пресецања</a:t>
            </a:r>
            <a:r>
              <a:rPr lang="hr-HR" altLang="en-US" sz="2400" dirty="0"/>
              <a:t> </a:t>
            </a:r>
            <a:r>
              <a:rPr lang="sr-Cyrl-CS" altLang="en-US" sz="2400" dirty="0"/>
              <a:t>мишићних</a:t>
            </a:r>
            <a:r>
              <a:rPr lang="hr-HR" altLang="en-US" sz="2400" dirty="0"/>
              <a:t> </a:t>
            </a:r>
            <a:r>
              <a:rPr lang="sr-Cyrl-CS" altLang="en-US" sz="2400" dirty="0"/>
              <a:t>влакана</a:t>
            </a:r>
            <a:r>
              <a:rPr lang="hr-HR" altLang="en-US" sz="2400" dirty="0"/>
              <a:t> </a:t>
            </a:r>
            <a:r>
              <a:rPr lang="sr-Cyrl-CS" altLang="en-US" sz="2400" dirty="0"/>
              <a:t>оштећеног</a:t>
            </a:r>
            <a:r>
              <a:rPr lang="hr-HR" altLang="en-US" sz="2400" dirty="0"/>
              <a:t> </a:t>
            </a:r>
            <a:r>
              <a:rPr lang="sr-Cyrl-CS" altLang="en-US" sz="2400" dirty="0"/>
              <a:t>мишића</a:t>
            </a:r>
            <a:r>
              <a:rPr lang="hr-HR" altLang="en-US" sz="2400" dirty="0"/>
              <a:t> </a:t>
            </a:r>
          </a:p>
        </p:txBody>
      </p:sp>
      <p:pic>
        <p:nvPicPr>
          <p:cNvPr id="28676" name="Picture 4">
            <a:extLst>
              <a:ext uri="{FF2B5EF4-FFF2-40B4-BE49-F238E27FC236}">
                <a16:creationId xmlns:a16="http://schemas.microsoft.com/office/drawing/2014/main" id="{2FDE2418-5A2D-43D2-992B-CDDFE3C1D0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213100"/>
            <a:ext cx="23812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>
            <a:extLst>
              <a:ext uri="{FF2B5EF4-FFF2-40B4-BE49-F238E27FC236}">
                <a16:creationId xmlns:a16="http://schemas.microsoft.com/office/drawing/2014/main" id="{808CBB3A-7E6B-497C-8098-59D5D0E5E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500438"/>
            <a:ext cx="309562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4499"/>
    </mc:Choice>
    <mc:Fallback xmlns="">
      <p:transition spd="slow" advTm="134499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50D40419-F2BF-4E75-865F-E2A5DF88A7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endParaRPr lang="en-US" altLang="en-US" sz="2400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82FB18CE-66A0-4D9F-BDAF-94DE7A5579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endParaRPr lang="en-US" altLang="en-US" sz="1800"/>
          </a:p>
        </p:txBody>
      </p:sp>
      <p:pic>
        <p:nvPicPr>
          <p:cNvPr id="29700" name="Picture 4">
            <a:extLst>
              <a:ext uri="{FF2B5EF4-FFF2-40B4-BE49-F238E27FC236}">
                <a16:creationId xmlns:a16="http://schemas.microsoft.com/office/drawing/2014/main" id="{78EAFE7B-4146-4787-91E8-2F89159E2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620713"/>
            <a:ext cx="5208588" cy="603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317"/>
    </mc:Choice>
    <mc:Fallback xmlns="">
      <p:transition spd="slow" advTm="18317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0E9ED7AD-4A11-4189-B619-BA54234A50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endParaRPr lang="en-US" altLang="en-US" sz="240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EE2B3CFF-097C-413D-9DF9-E4B9090654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endParaRPr lang="en-US" alt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36"/>
    </mc:Choice>
    <mc:Fallback xmlns="">
      <p:transition spd="slow" advTm="2536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757E61FB-879E-453D-B5FB-EAD60093A4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/>
              <a:t>Мишићи</a:t>
            </a:r>
            <a:r>
              <a:rPr lang="hr-HR" altLang="en-US" sz="2400"/>
              <a:t> </a:t>
            </a:r>
            <a:r>
              <a:rPr lang="sr-Cyrl-CS" altLang="en-US" sz="2400"/>
              <a:t>кичме</a:t>
            </a:r>
            <a:endParaRPr lang="hr-HR" altLang="en-US" sz="2400"/>
          </a:p>
        </p:txBody>
      </p:sp>
      <p:pic>
        <p:nvPicPr>
          <p:cNvPr id="5123" name="Picture 4">
            <a:extLst>
              <a:ext uri="{FF2B5EF4-FFF2-40B4-BE49-F238E27FC236}">
                <a16:creationId xmlns:a16="http://schemas.microsoft.com/office/drawing/2014/main" id="{DFDD6065-23D7-4DE2-8089-CEFC503A4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998663"/>
            <a:ext cx="6389688" cy="485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24"/>
    </mc:Choice>
    <mc:Fallback xmlns="">
      <p:transition spd="slow" advTm="732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E0923D90-75A8-437F-94DB-695596D5D5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3200"/>
              <a:t>Кифоза</a:t>
            </a:r>
            <a:endParaRPr lang="hr-HR" altLang="en-US" sz="3200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C4D96B3E-3AD7-45E8-A7F0-53FF791B26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743450"/>
          </a:xfrm>
        </p:spPr>
        <p:txBody>
          <a:bodyPr/>
          <a:lstStyle/>
          <a:p>
            <a:pPr defTabSz="912813" eaLnBrk="1" hangingPunct="1"/>
            <a:r>
              <a:rPr lang="hr-HR" altLang="en-US" sz="2000" dirty="0"/>
              <a:t> </a:t>
            </a:r>
            <a:r>
              <a:rPr lang="sr-Cyrl-CS" altLang="en-US" sz="2000" dirty="0"/>
              <a:t>појачана</a:t>
            </a:r>
            <a:r>
              <a:rPr lang="hr-HR" altLang="en-US" sz="2000" dirty="0"/>
              <a:t> </a:t>
            </a:r>
            <a:r>
              <a:rPr lang="sr-Cyrl-CS" altLang="en-US" sz="2000" dirty="0"/>
              <a:t>физиолошка</a:t>
            </a:r>
            <a:r>
              <a:rPr lang="hr-HR" altLang="en-US" sz="2000" dirty="0"/>
              <a:t> </a:t>
            </a:r>
            <a:r>
              <a:rPr lang="sr-Cyrl-CS" altLang="en-US" sz="2000" dirty="0"/>
              <a:t>закривљеност</a:t>
            </a:r>
            <a:r>
              <a:rPr lang="hr-HR" altLang="en-US" sz="2000" dirty="0"/>
              <a:t> </a:t>
            </a:r>
            <a:r>
              <a:rPr lang="sr-Cyrl-CS" altLang="en-US" sz="2000" dirty="0"/>
              <a:t>грудне</a:t>
            </a:r>
            <a:r>
              <a:rPr lang="hr-HR" altLang="en-US" sz="2000" dirty="0"/>
              <a:t> </a:t>
            </a:r>
            <a:r>
              <a:rPr lang="sr-Cyrl-CS" altLang="en-US" sz="2000" dirty="0"/>
              <a:t>кичме</a:t>
            </a:r>
            <a:r>
              <a:rPr lang="hr-HR" altLang="en-US" sz="2000" dirty="0"/>
              <a:t> </a:t>
            </a:r>
            <a:r>
              <a:rPr lang="sr-Cyrl-CS" altLang="en-US" sz="2000" dirty="0">
                <a:solidFill>
                  <a:srgbClr val="FF0000"/>
                </a:solidFill>
              </a:rPr>
              <a:t>у</a:t>
            </a:r>
            <a:r>
              <a:rPr lang="hr-HR" altLang="en-US" sz="2000" dirty="0">
                <a:solidFill>
                  <a:srgbClr val="FF0000"/>
                </a:solidFill>
              </a:rPr>
              <a:t> </a:t>
            </a:r>
            <a:r>
              <a:rPr lang="sr-Cyrl-CS" altLang="en-US" sz="2000" dirty="0" err="1">
                <a:solidFill>
                  <a:srgbClr val="FF0000"/>
                </a:solidFill>
              </a:rPr>
              <a:t>сагиталној</a:t>
            </a:r>
            <a:r>
              <a:rPr lang="hr-HR" altLang="en-US" sz="2000" dirty="0">
                <a:solidFill>
                  <a:srgbClr val="FF0000"/>
                </a:solidFill>
              </a:rPr>
              <a:t> </a:t>
            </a:r>
            <a:r>
              <a:rPr lang="sr-Cyrl-CS" altLang="en-US" sz="2000" dirty="0"/>
              <a:t>равни</a:t>
            </a:r>
            <a:r>
              <a:rPr lang="hr-HR" altLang="en-US" sz="2000" dirty="0"/>
              <a:t> </a:t>
            </a:r>
            <a:r>
              <a:rPr lang="sr-Cyrl-CS" altLang="en-US" sz="2000" dirty="0"/>
              <a:t>с</a:t>
            </a:r>
            <a:r>
              <a:rPr lang="hr-HR" altLang="en-US" sz="2000" dirty="0"/>
              <a:t> </a:t>
            </a:r>
            <a:r>
              <a:rPr lang="sr-Cyrl-CS" altLang="en-US" sz="2000" dirty="0" err="1"/>
              <a:t>конвекситетом</a:t>
            </a:r>
            <a:r>
              <a:rPr lang="hr-HR" altLang="en-US" sz="2000" dirty="0"/>
              <a:t> </a:t>
            </a:r>
            <a:r>
              <a:rPr lang="sr-Cyrl-CS" altLang="en-US" sz="2000" dirty="0"/>
              <a:t>према</a:t>
            </a:r>
            <a:r>
              <a:rPr lang="hr-HR" altLang="en-US" sz="2000" dirty="0"/>
              <a:t> </a:t>
            </a:r>
            <a:r>
              <a:rPr lang="sr-Cyrl-CS" altLang="en-US" sz="2000" dirty="0"/>
              <a:t>натраг</a:t>
            </a:r>
            <a:r>
              <a:rPr lang="hr-HR" altLang="en-US" sz="2000" dirty="0"/>
              <a:t>.</a:t>
            </a:r>
          </a:p>
          <a:p>
            <a:pPr defTabSz="912813" eaLnBrk="1" hangingPunct="1"/>
            <a:endParaRPr lang="hr-HR" altLang="en-US" sz="2000" dirty="0"/>
          </a:p>
          <a:p>
            <a:pPr defTabSz="912813" eaLnBrk="1" hangingPunct="1"/>
            <a:r>
              <a:rPr lang="sr-Cyrl-CS" altLang="en-US" sz="2000" dirty="0" err="1"/>
              <a:t>Кифозе</a:t>
            </a:r>
            <a:r>
              <a:rPr lang="hr-HR" altLang="en-US" sz="2000" dirty="0"/>
              <a:t> </a:t>
            </a:r>
            <a:r>
              <a:rPr lang="sr-Cyrl-CS" altLang="en-US" sz="2000" dirty="0"/>
              <a:t>с</a:t>
            </a:r>
            <a:r>
              <a:rPr lang="hr-HR" altLang="en-US" sz="2000" dirty="0"/>
              <a:t> </a:t>
            </a:r>
            <a:r>
              <a:rPr lang="sr-Cyrl-CS" altLang="en-US" sz="2000" dirty="0"/>
              <a:t>обзиром</a:t>
            </a:r>
            <a:r>
              <a:rPr lang="hr-HR" altLang="en-US" sz="2000" dirty="0"/>
              <a:t> </a:t>
            </a:r>
            <a:r>
              <a:rPr lang="sr-Cyrl-CS" altLang="en-US" sz="2000" dirty="0"/>
              <a:t>на</a:t>
            </a:r>
            <a:r>
              <a:rPr lang="hr-HR" altLang="en-US" sz="2000" dirty="0"/>
              <a:t> </a:t>
            </a:r>
            <a:r>
              <a:rPr lang="sr-Cyrl-CS" altLang="en-US" sz="2000" dirty="0" err="1"/>
              <a:t>етиопатогенезу</a:t>
            </a:r>
            <a:r>
              <a:rPr lang="hr-HR" altLang="en-US" sz="2000" dirty="0"/>
              <a:t> </a:t>
            </a:r>
            <a:r>
              <a:rPr lang="sr-Cyrl-CS" altLang="en-US" sz="2000" dirty="0"/>
              <a:t>делимо</a:t>
            </a:r>
            <a:r>
              <a:rPr lang="hr-HR" altLang="en-US" sz="2000" dirty="0"/>
              <a:t> </a:t>
            </a:r>
            <a:r>
              <a:rPr lang="sr-Cyrl-CS" altLang="en-US" sz="2000" dirty="0"/>
              <a:t>на</a:t>
            </a:r>
            <a:r>
              <a:rPr lang="hr-HR" altLang="en-US" sz="2000" dirty="0"/>
              <a:t>:</a:t>
            </a:r>
          </a:p>
          <a:p>
            <a:pPr lvl="1" defTabSz="912813" eaLnBrk="1" hangingPunct="1"/>
            <a:r>
              <a:rPr lang="sr-Cyrl-CS" altLang="en-US" sz="2000" dirty="0"/>
              <a:t>ПОСТУРАЛНЕ</a:t>
            </a:r>
            <a:endParaRPr lang="hr-HR" altLang="en-US" sz="2000" dirty="0"/>
          </a:p>
          <a:p>
            <a:pPr lvl="1" defTabSz="912813" eaLnBrk="1" hangingPunct="1"/>
            <a:r>
              <a:rPr lang="sr-Cyrl-CS" altLang="en-US" sz="2000" dirty="0"/>
              <a:t>ШОЈЕРМАНОВЕ</a:t>
            </a:r>
            <a:r>
              <a:rPr lang="hr-HR" altLang="en-US" sz="2000" dirty="0"/>
              <a:t> </a:t>
            </a:r>
            <a:r>
              <a:rPr lang="sr-Cyrl-CS" altLang="en-US" sz="2000" dirty="0"/>
              <a:t>КИФОЗЕ</a:t>
            </a:r>
            <a:endParaRPr lang="hr-HR" altLang="en-US" sz="2000" dirty="0"/>
          </a:p>
          <a:p>
            <a:pPr lvl="1" defTabSz="912813" eaLnBrk="1" hangingPunct="1"/>
            <a:r>
              <a:rPr lang="sr-Cyrl-CS" altLang="en-US" sz="2000" dirty="0"/>
              <a:t>КОНГЕНИТАЛНЕ</a:t>
            </a:r>
            <a:endParaRPr lang="hr-HR" altLang="en-US" sz="2000" dirty="0"/>
          </a:p>
          <a:p>
            <a:pPr lvl="1" defTabSz="912813" eaLnBrk="1" hangingPunct="1"/>
            <a:r>
              <a:rPr lang="sr-Cyrl-CS" altLang="en-US" sz="2000" dirty="0"/>
              <a:t>КИФОЗЕ</a:t>
            </a:r>
            <a:r>
              <a:rPr lang="hr-HR" altLang="en-US" sz="2000" dirty="0"/>
              <a:t> </a:t>
            </a:r>
            <a:r>
              <a:rPr lang="sr-Cyrl-CS" altLang="en-US" sz="2000" dirty="0"/>
              <a:t>ИЗАЗВАНЕ</a:t>
            </a:r>
            <a:r>
              <a:rPr lang="hr-HR" altLang="en-US" sz="2000" dirty="0"/>
              <a:t> </a:t>
            </a:r>
            <a:r>
              <a:rPr lang="sr-Cyrl-CS" altLang="en-US" sz="2000" dirty="0"/>
              <a:t>ПАРАЛИЗОМ</a:t>
            </a:r>
            <a:endParaRPr lang="hr-HR" altLang="en-US" sz="2000" dirty="0"/>
          </a:p>
          <a:p>
            <a:pPr lvl="1" defTabSz="912813" eaLnBrk="1" hangingPunct="1"/>
            <a:r>
              <a:rPr lang="sr-Cyrl-CS" altLang="en-US" sz="2000" dirty="0"/>
              <a:t>ПОСТ</a:t>
            </a:r>
            <a:r>
              <a:rPr lang="hr-HR" altLang="en-US" sz="2000" dirty="0"/>
              <a:t>-</a:t>
            </a:r>
            <a:r>
              <a:rPr lang="sr-Cyrl-CS" altLang="en-US" sz="2000" dirty="0"/>
              <a:t>ТРАУМАТСКЕ</a:t>
            </a:r>
            <a:r>
              <a:rPr lang="hr-HR" altLang="en-US" sz="2000" dirty="0"/>
              <a:t> </a:t>
            </a:r>
            <a:r>
              <a:rPr lang="sr-Cyrl-CS" altLang="en-US" sz="2000" dirty="0"/>
              <a:t>КИФОЗЕ</a:t>
            </a:r>
            <a:endParaRPr lang="hr-HR" altLang="en-US" sz="2000" dirty="0"/>
          </a:p>
          <a:p>
            <a:pPr lvl="1" defTabSz="912813" eaLnBrk="1" hangingPunct="1"/>
            <a:r>
              <a:rPr lang="sr-Cyrl-CS" altLang="en-US" sz="2000" dirty="0"/>
              <a:t>ПОСТ</a:t>
            </a:r>
            <a:r>
              <a:rPr lang="hr-HR" altLang="en-US" sz="2000" dirty="0"/>
              <a:t>-</a:t>
            </a:r>
            <a:r>
              <a:rPr lang="sr-Cyrl-CS" altLang="en-US" sz="2000" dirty="0"/>
              <a:t>ОПЕРАТИВНЕ</a:t>
            </a:r>
            <a:r>
              <a:rPr lang="hr-HR" altLang="en-US" sz="2000" dirty="0"/>
              <a:t> </a:t>
            </a:r>
            <a:r>
              <a:rPr lang="sr-Cyrl-CS" altLang="en-US" sz="2000" dirty="0"/>
              <a:t>КИФОЗЕ</a:t>
            </a:r>
            <a:endParaRPr lang="hr-HR" altLang="en-US" sz="2000" dirty="0"/>
          </a:p>
          <a:p>
            <a:pPr lvl="1" defTabSz="912813" eaLnBrk="1" hangingPunct="1"/>
            <a:r>
              <a:rPr lang="sr-Cyrl-CS" altLang="en-US" sz="2000" dirty="0"/>
              <a:t>ДЕГЕНЕРАТИВНЕ</a:t>
            </a:r>
            <a:r>
              <a:rPr lang="hr-HR" altLang="en-US" sz="2000" dirty="0"/>
              <a:t> </a:t>
            </a:r>
            <a:r>
              <a:rPr lang="sr-Cyrl-CS" altLang="en-US" sz="2000" dirty="0"/>
              <a:t>КИФОЗЕ</a:t>
            </a:r>
            <a:endParaRPr lang="hr-HR" altLang="en-US" sz="2000" dirty="0"/>
          </a:p>
          <a:p>
            <a:pPr lvl="1" defTabSz="912813" eaLnBrk="1" hangingPunct="1"/>
            <a:r>
              <a:rPr lang="hr-HR" altLang="en-US" sz="2000" dirty="0"/>
              <a:t>…</a:t>
            </a:r>
          </a:p>
          <a:p>
            <a:pPr lvl="1" defTabSz="912813" eaLnBrk="1" hangingPunct="1"/>
            <a:endParaRPr lang="hr-HR" altLang="en-US" sz="1600" dirty="0"/>
          </a:p>
        </p:txBody>
      </p:sp>
      <p:pic>
        <p:nvPicPr>
          <p:cNvPr id="6148" name="Picture 4" descr="kyphosisadam">
            <a:extLst>
              <a:ext uri="{FF2B5EF4-FFF2-40B4-BE49-F238E27FC236}">
                <a16:creationId xmlns:a16="http://schemas.microsoft.com/office/drawing/2014/main" id="{60D42E08-784B-4B0B-A4E0-B58C46D7F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789363"/>
            <a:ext cx="3657600" cy="292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460"/>
    </mc:Choice>
    <mc:Fallback xmlns="">
      <p:transition spd="slow" advTm="3946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1E97AC39-5ED2-4413-A1EA-87976C3C37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/>
              <a:t>ПОСТУРАЛНЕ</a:t>
            </a:r>
            <a:r>
              <a:rPr lang="hr-HR" altLang="en-US" sz="2400"/>
              <a:t> </a:t>
            </a:r>
            <a:r>
              <a:rPr lang="sr-Cyrl-CS" altLang="en-US" sz="2400"/>
              <a:t>КИФОЗЕ</a:t>
            </a:r>
            <a:endParaRPr lang="hr-HR" altLang="en-US" sz="2400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51D91D2B-8BFA-4D93-BE99-47185F8D32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>
              <a:lnSpc>
                <a:spcPct val="90000"/>
              </a:lnSpc>
            </a:pPr>
            <a:r>
              <a:rPr lang="sr-Cyrl-CS" altLang="en-US" sz="2000" dirty="0"/>
              <a:t>Ова</a:t>
            </a:r>
            <a:r>
              <a:rPr lang="hr-HR" altLang="en-US" sz="2000" dirty="0"/>
              <a:t> </a:t>
            </a:r>
            <a:r>
              <a:rPr lang="sr-Cyrl-CS" altLang="en-US" sz="2000" dirty="0"/>
              <a:t>неправилност</a:t>
            </a:r>
            <a:r>
              <a:rPr lang="hr-HR" altLang="en-US" sz="2000" dirty="0"/>
              <a:t> </a:t>
            </a:r>
            <a:r>
              <a:rPr lang="sr-Cyrl-CS" altLang="en-US" sz="2000" dirty="0"/>
              <a:t>назива</a:t>
            </a:r>
            <a:r>
              <a:rPr lang="hr-HR" altLang="en-US" sz="2000" dirty="0"/>
              <a:t> </a:t>
            </a:r>
            <a:r>
              <a:rPr lang="sr-Cyrl-CS" altLang="en-US" sz="2000" dirty="0"/>
              <a:t>се</a:t>
            </a:r>
            <a:r>
              <a:rPr lang="hr-HR" altLang="en-US" sz="2000" dirty="0"/>
              <a:t> </a:t>
            </a:r>
            <a:r>
              <a:rPr lang="sr-Cyrl-CS" altLang="en-US" sz="2000" dirty="0"/>
              <a:t>ОКРУГЛА</a:t>
            </a:r>
            <a:r>
              <a:rPr lang="hr-HR" altLang="en-US" sz="2000" dirty="0"/>
              <a:t> </a:t>
            </a:r>
            <a:r>
              <a:rPr lang="sr-Cyrl-CS" altLang="en-US" sz="2000" dirty="0"/>
              <a:t>ЛЕЂА</a:t>
            </a:r>
            <a:r>
              <a:rPr lang="hr-HR" altLang="en-US" sz="2000" dirty="0"/>
              <a:t>. </a:t>
            </a:r>
          </a:p>
          <a:p>
            <a:pPr defTabSz="912813" eaLnBrk="1" hangingPunct="1">
              <a:lnSpc>
                <a:spcPct val="90000"/>
              </a:lnSpc>
            </a:pPr>
            <a:r>
              <a:rPr lang="sr-Cyrl-CS" altLang="en-US" sz="2000" dirty="0"/>
              <a:t>инсуфицијенција</a:t>
            </a:r>
            <a:r>
              <a:rPr lang="hr-HR" altLang="en-US" sz="2000" dirty="0"/>
              <a:t> </a:t>
            </a:r>
            <a:r>
              <a:rPr lang="sr-Cyrl-CS" altLang="en-US" sz="2000" dirty="0"/>
              <a:t>мишићно</a:t>
            </a:r>
            <a:r>
              <a:rPr lang="hr-HR" altLang="en-US" sz="2000" dirty="0"/>
              <a:t>-</a:t>
            </a:r>
            <a:r>
              <a:rPr lang="sr-Cyrl-CS" altLang="en-US" sz="2000" dirty="0" err="1"/>
              <a:t>лигаментарног</a:t>
            </a:r>
            <a:r>
              <a:rPr lang="hr-HR" altLang="en-US" sz="2000" dirty="0"/>
              <a:t> </a:t>
            </a:r>
            <a:r>
              <a:rPr lang="sr-Cyrl-CS" altLang="en-US" sz="2000" dirty="0"/>
              <a:t>састава</a:t>
            </a:r>
            <a:r>
              <a:rPr lang="hr-HR" altLang="en-US" sz="2000" dirty="0"/>
              <a:t> </a:t>
            </a:r>
            <a:r>
              <a:rPr lang="sr-Cyrl-CS" altLang="en-US" sz="2000" dirty="0"/>
              <a:t>у</a:t>
            </a:r>
            <a:r>
              <a:rPr lang="hr-HR" altLang="en-US" sz="2000" dirty="0"/>
              <a:t> </a:t>
            </a:r>
            <a:r>
              <a:rPr lang="sr-Cyrl-CS" altLang="en-US" sz="2000" dirty="0"/>
              <a:t>условима</a:t>
            </a:r>
            <a:r>
              <a:rPr lang="hr-HR" altLang="en-US" sz="2000" dirty="0"/>
              <a:t> </a:t>
            </a:r>
            <a:r>
              <a:rPr lang="sr-Cyrl-CS" altLang="en-US" sz="2000" dirty="0"/>
              <a:t>убрзаног</a:t>
            </a:r>
            <a:r>
              <a:rPr lang="hr-HR" altLang="en-US" sz="2000" dirty="0"/>
              <a:t> </a:t>
            </a:r>
            <a:r>
              <a:rPr lang="sr-Cyrl-CS" altLang="en-US" sz="2000" dirty="0"/>
              <a:t>раста</a:t>
            </a:r>
            <a:endParaRPr lang="hr-HR" altLang="en-US" sz="2000" dirty="0"/>
          </a:p>
          <a:p>
            <a:pPr defTabSz="912813" eaLnBrk="1" hangingPunct="1">
              <a:lnSpc>
                <a:spcPct val="90000"/>
              </a:lnSpc>
            </a:pPr>
            <a:r>
              <a:rPr lang="sr-Cyrl-CS" altLang="en-US" sz="2000" dirty="0"/>
              <a:t>Настају</a:t>
            </a:r>
            <a:r>
              <a:rPr lang="hr-HR" altLang="en-US" sz="2000" dirty="0"/>
              <a:t>  </a:t>
            </a:r>
            <a:r>
              <a:rPr lang="sr-Cyrl-CS" altLang="en-US" sz="2000" dirty="0"/>
              <a:t>као</a:t>
            </a:r>
            <a:r>
              <a:rPr lang="hr-HR" altLang="en-US" sz="2000" dirty="0"/>
              <a:t> </a:t>
            </a:r>
            <a:r>
              <a:rPr lang="sr-Cyrl-CS" altLang="en-US" sz="2000" dirty="0"/>
              <a:t>резултат</a:t>
            </a:r>
            <a:r>
              <a:rPr lang="hr-HR" altLang="en-US" sz="2000" dirty="0"/>
              <a:t> </a:t>
            </a:r>
            <a:r>
              <a:rPr lang="sr-Cyrl-CS" altLang="en-US" sz="2000" dirty="0"/>
              <a:t>неправилног</a:t>
            </a:r>
            <a:r>
              <a:rPr lang="hr-HR" altLang="en-US" sz="2000" dirty="0"/>
              <a:t> </a:t>
            </a:r>
            <a:r>
              <a:rPr lang="sr-Cyrl-CS" altLang="en-US" sz="2000" dirty="0"/>
              <a:t>телесног</a:t>
            </a:r>
            <a:r>
              <a:rPr lang="hr-HR" altLang="en-US" sz="2000" dirty="0"/>
              <a:t> </a:t>
            </a:r>
            <a:r>
              <a:rPr lang="sr-Cyrl-CS" altLang="en-US" sz="2000" dirty="0"/>
              <a:t>држања:</a:t>
            </a:r>
            <a:r>
              <a:rPr lang="hr-HR" altLang="en-US" sz="2000" dirty="0"/>
              <a:t> </a:t>
            </a:r>
            <a:r>
              <a:rPr lang="sr-Cyrl-CS" altLang="en-US" sz="2000" dirty="0"/>
              <a:t>стрес</a:t>
            </a:r>
            <a:r>
              <a:rPr lang="hr-HR" altLang="en-US" sz="2000" dirty="0"/>
              <a:t>, </a:t>
            </a:r>
            <a:r>
              <a:rPr lang="sr-Cyrl-CS" altLang="en-US" sz="2000" dirty="0"/>
              <a:t>умор</a:t>
            </a:r>
            <a:r>
              <a:rPr lang="hr-HR" altLang="en-US" sz="2000" dirty="0"/>
              <a:t>, </a:t>
            </a:r>
            <a:r>
              <a:rPr lang="sr-Cyrl-CS" altLang="en-US" sz="2000" dirty="0"/>
              <a:t>неодговарајућа</a:t>
            </a:r>
            <a:r>
              <a:rPr lang="hr-HR" altLang="en-US" sz="2000" dirty="0"/>
              <a:t> </a:t>
            </a:r>
            <a:r>
              <a:rPr lang="sr-Cyrl-CS" altLang="en-US" sz="2000" dirty="0"/>
              <a:t>оптерећења</a:t>
            </a:r>
            <a:r>
              <a:rPr lang="hr-HR" altLang="en-US" sz="2000" dirty="0"/>
              <a:t> </a:t>
            </a:r>
            <a:r>
              <a:rPr lang="sr-Cyrl-CS" altLang="en-US" sz="2000" dirty="0"/>
              <a:t>и</a:t>
            </a:r>
            <a:r>
              <a:rPr lang="hr-HR" altLang="en-US" sz="2000" dirty="0"/>
              <a:t> </a:t>
            </a:r>
            <a:r>
              <a:rPr lang="sr-Cyrl-CS" altLang="en-US" sz="2000" dirty="0" err="1"/>
              <a:t>сл</a:t>
            </a:r>
            <a:r>
              <a:rPr lang="hr-HR" altLang="en-US" sz="2000" dirty="0"/>
              <a:t>.</a:t>
            </a:r>
          </a:p>
          <a:p>
            <a:pPr defTabSz="912813" eaLnBrk="1" hangingPunct="1">
              <a:lnSpc>
                <a:spcPct val="90000"/>
              </a:lnSpc>
            </a:pPr>
            <a:r>
              <a:rPr lang="sr-Cyrl-CS" altLang="en-US" sz="2000" dirty="0"/>
              <a:t>Често</a:t>
            </a:r>
            <a:r>
              <a:rPr lang="hr-HR" altLang="en-US" sz="2000" dirty="0"/>
              <a:t> </a:t>
            </a:r>
            <a:r>
              <a:rPr lang="sr-Cyrl-CS" altLang="en-US" sz="2000" dirty="0"/>
              <a:t>су</a:t>
            </a:r>
            <a:r>
              <a:rPr lang="hr-HR" altLang="en-US" sz="2000" dirty="0"/>
              <a:t> </a:t>
            </a:r>
            <a:r>
              <a:rPr lang="sr-Cyrl-CS" altLang="en-US" sz="2000" dirty="0"/>
              <a:t>повезане</a:t>
            </a:r>
            <a:r>
              <a:rPr lang="hr-HR" altLang="en-US" sz="2000" dirty="0"/>
              <a:t> </a:t>
            </a:r>
            <a:r>
              <a:rPr lang="sr-Cyrl-CS" altLang="en-US" sz="2000" dirty="0"/>
              <a:t>с</a:t>
            </a:r>
            <a:r>
              <a:rPr lang="hr-HR" altLang="en-US" sz="2000" dirty="0"/>
              <a:t> </a:t>
            </a:r>
            <a:r>
              <a:rPr lang="sr-Cyrl-CS" altLang="en-US" sz="2000" dirty="0" err="1"/>
              <a:t>лордотичним</a:t>
            </a:r>
            <a:r>
              <a:rPr lang="hr-HR" altLang="en-US" sz="2000" dirty="0"/>
              <a:t> </a:t>
            </a:r>
            <a:r>
              <a:rPr lang="sr-Cyrl-CS" altLang="en-US" sz="2000" dirty="0"/>
              <a:t>неправилним</a:t>
            </a:r>
            <a:r>
              <a:rPr lang="hr-HR" altLang="en-US" sz="2000" dirty="0"/>
              <a:t> </a:t>
            </a:r>
            <a:r>
              <a:rPr lang="sr-Cyrl-CS" altLang="en-US" sz="2000" dirty="0"/>
              <a:t>држањем</a:t>
            </a:r>
            <a:endParaRPr lang="hr-HR" altLang="en-US" sz="2000" dirty="0"/>
          </a:p>
          <a:p>
            <a:pPr defTabSz="912813" eaLnBrk="1" hangingPunct="1">
              <a:lnSpc>
                <a:spcPct val="90000"/>
              </a:lnSpc>
            </a:pPr>
            <a:r>
              <a:rPr lang="sr-Cyrl-CS" altLang="en-US" sz="2000" dirty="0" err="1"/>
              <a:t>Трибастоне</a:t>
            </a:r>
            <a:r>
              <a:rPr lang="hr-HR" altLang="en-US" sz="2000" dirty="0"/>
              <a:t> (1992)</a:t>
            </a:r>
            <a:r>
              <a:rPr lang="sr-Cyrl-RS" altLang="en-US" sz="2000" dirty="0"/>
              <a:t>:</a:t>
            </a:r>
            <a:r>
              <a:rPr lang="hr-HR" altLang="en-US" sz="2000" dirty="0"/>
              <a:t> </a:t>
            </a:r>
            <a:r>
              <a:rPr lang="sr-Cyrl-RS" altLang="en-US" sz="2000" dirty="0"/>
              <a:t>„</a:t>
            </a:r>
            <a:r>
              <a:rPr lang="hr-HR" altLang="en-US" sz="2000" dirty="0"/>
              <a:t> </a:t>
            </a:r>
            <a:r>
              <a:rPr lang="sr-Cyrl-CS" altLang="en-US" sz="2000" dirty="0"/>
              <a:t>Патолошки</a:t>
            </a:r>
            <a:r>
              <a:rPr lang="hr-HR" altLang="en-US" sz="2000" dirty="0"/>
              <a:t> </a:t>
            </a:r>
            <a:r>
              <a:rPr lang="sr-Cyrl-CS" altLang="en-US" sz="2000" dirty="0"/>
              <a:t>процеси</a:t>
            </a:r>
            <a:r>
              <a:rPr lang="hr-HR" altLang="en-US" sz="2000" dirty="0"/>
              <a:t> </a:t>
            </a:r>
            <a:r>
              <a:rPr lang="sr-Cyrl-CS" altLang="en-US" sz="2000" dirty="0"/>
              <a:t>на</a:t>
            </a:r>
            <a:r>
              <a:rPr lang="hr-HR" altLang="en-US" sz="2000" dirty="0"/>
              <a:t> </a:t>
            </a:r>
            <a:r>
              <a:rPr lang="sr-Cyrl-CS" altLang="en-US" sz="2000" dirty="0"/>
              <a:t>кичми</a:t>
            </a:r>
            <a:r>
              <a:rPr lang="hr-HR" altLang="en-US" sz="2000" dirty="0"/>
              <a:t> </a:t>
            </a:r>
            <a:r>
              <a:rPr lang="sr-Cyrl-CS" altLang="en-US" sz="2000" dirty="0"/>
              <a:t>се</a:t>
            </a:r>
            <a:r>
              <a:rPr lang="hr-HR" altLang="en-US" sz="2000" dirty="0"/>
              <a:t> </a:t>
            </a:r>
            <a:r>
              <a:rPr lang="sr-Cyrl-CS" altLang="en-US" sz="2000" dirty="0"/>
              <a:t>развијају</a:t>
            </a:r>
            <a:r>
              <a:rPr lang="hr-HR" altLang="en-US" sz="2000" dirty="0"/>
              <a:t> </a:t>
            </a:r>
            <a:r>
              <a:rPr lang="sr-Cyrl-CS" altLang="en-US" sz="2000" dirty="0"/>
              <a:t>управо</a:t>
            </a:r>
            <a:r>
              <a:rPr lang="hr-HR" altLang="en-US" sz="2000" dirty="0"/>
              <a:t> </a:t>
            </a:r>
            <a:r>
              <a:rPr lang="sr-Cyrl-CS" altLang="en-US" sz="2000" dirty="0"/>
              <a:t>на</a:t>
            </a:r>
            <a:r>
              <a:rPr lang="hr-HR" altLang="en-US" sz="2000" dirty="0"/>
              <a:t> </a:t>
            </a:r>
            <a:r>
              <a:rPr lang="sr-Cyrl-CS" altLang="en-US" sz="2000" dirty="0"/>
              <a:t>месту</a:t>
            </a:r>
            <a:r>
              <a:rPr lang="hr-HR" altLang="en-US" sz="2000" dirty="0"/>
              <a:t> </a:t>
            </a:r>
            <a:r>
              <a:rPr lang="sr-Cyrl-CS" altLang="en-US" sz="2000" dirty="0"/>
              <a:t>највеће</a:t>
            </a:r>
            <a:r>
              <a:rPr lang="hr-HR" altLang="en-US" sz="2000" dirty="0"/>
              <a:t> </a:t>
            </a:r>
            <a:r>
              <a:rPr lang="sr-Cyrl-CS" altLang="en-US" sz="2000" dirty="0"/>
              <a:t>физиолошке</a:t>
            </a:r>
            <a:r>
              <a:rPr lang="hr-HR" altLang="en-US" sz="2000" dirty="0"/>
              <a:t> </a:t>
            </a:r>
            <a:r>
              <a:rPr lang="sr-Cyrl-CS" altLang="en-US" sz="2000" dirty="0"/>
              <a:t>закривљености</a:t>
            </a:r>
            <a:r>
              <a:rPr lang="hr-HR" altLang="en-US" sz="2000" dirty="0"/>
              <a:t> (</a:t>
            </a:r>
            <a:r>
              <a:rPr lang="sr-Cyrl-CS" altLang="en-US" sz="2000" dirty="0"/>
              <a:t>грудна</a:t>
            </a:r>
            <a:r>
              <a:rPr lang="hr-HR" altLang="en-US" sz="2000" dirty="0"/>
              <a:t> </a:t>
            </a:r>
            <a:r>
              <a:rPr lang="sr-Cyrl-CS" altLang="en-US" sz="2000" dirty="0"/>
              <a:t>кривина</a:t>
            </a:r>
            <a:r>
              <a:rPr lang="hr-HR" altLang="en-US" sz="2000" dirty="0"/>
              <a:t> </a:t>
            </a:r>
            <a:r>
              <a:rPr lang="sr-Cyrl-CS" altLang="en-US" sz="2000" dirty="0"/>
              <a:t>пут</a:t>
            </a:r>
            <a:r>
              <a:rPr lang="hr-HR" altLang="en-US" sz="2000" dirty="0"/>
              <a:t> </a:t>
            </a:r>
            <a:r>
              <a:rPr lang="sr-Cyrl-CS" altLang="en-US" sz="2000" dirty="0"/>
              <a:t>натраг</a:t>
            </a:r>
            <a:r>
              <a:rPr lang="hr-HR" altLang="en-US" sz="2000" dirty="0"/>
              <a:t>).</a:t>
            </a:r>
          </a:p>
          <a:p>
            <a:pPr defTabSz="912813" eaLnBrk="1" hangingPunct="1">
              <a:lnSpc>
                <a:spcPct val="90000"/>
              </a:lnSpc>
            </a:pPr>
            <a:r>
              <a:rPr lang="sr-Cyrl-CS" altLang="en-US" sz="2000" dirty="0"/>
              <a:t>Јако</a:t>
            </a:r>
            <a:r>
              <a:rPr lang="hr-HR" altLang="en-US" sz="2000" dirty="0"/>
              <a:t> </a:t>
            </a:r>
            <a:r>
              <a:rPr lang="sr-Cyrl-CS" altLang="en-US" sz="2000" dirty="0"/>
              <a:t>је</a:t>
            </a:r>
            <a:r>
              <a:rPr lang="hr-HR" altLang="en-US" sz="2000" dirty="0"/>
              <a:t> </a:t>
            </a:r>
            <a:r>
              <a:rPr lang="sr-Cyrl-CS" altLang="en-US" sz="2000" dirty="0"/>
              <a:t>важно</a:t>
            </a:r>
            <a:r>
              <a:rPr lang="hr-HR" altLang="en-US" sz="2000" dirty="0"/>
              <a:t> </a:t>
            </a:r>
            <a:r>
              <a:rPr lang="sr-Cyrl-CS" altLang="en-US" sz="2000" dirty="0"/>
              <a:t>рано</a:t>
            </a:r>
            <a:r>
              <a:rPr lang="hr-HR" altLang="en-US" sz="2000" dirty="0"/>
              <a:t> </a:t>
            </a:r>
            <a:r>
              <a:rPr lang="sr-Cyrl-CS" altLang="en-US" sz="2000" dirty="0" err="1"/>
              <a:t>дијагностиковати</a:t>
            </a:r>
            <a:r>
              <a:rPr lang="hr-HR" altLang="en-US" sz="2000" dirty="0"/>
              <a:t> </a:t>
            </a:r>
            <a:r>
              <a:rPr lang="sr-Cyrl-CS" altLang="en-US" sz="2000" dirty="0" err="1">
                <a:solidFill>
                  <a:srgbClr val="FF0000"/>
                </a:solidFill>
              </a:rPr>
              <a:t>посутралну</a:t>
            </a:r>
            <a:r>
              <a:rPr lang="hr-HR" altLang="en-US" sz="2000" dirty="0">
                <a:solidFill>
                  <a:srgbClr val="FF0000"/>
                </a:solidFill>
              </a:rPr>
              <a:t> </a:t>
            </a:r>
            <a:r>
              <a:rPr lang="sr-Cyrl-CS" altLang="en-US" sz="2000" dirty="0">
                <a:solidFill>
                  <a:srgbClr val="FF0000"/>
                </a:solidFill>
              </a:rPr>
              <a:t>инсуфицијенцију</a:t>
            </a:r>
            <a:r>
              <a:rPr lang="hr-HR" altLang="en-US" sz="2000" dirty="0">
                <a:solidFill>
                  <a:srgbClr val="FF0000"/>
                </a:solidFill>
              </a:rPr>
              <a:t> </a:t>
            </a:r>
            <a:r>
              <a:rPr lang="sr-Cyrl-CS" altLang="en-US" sz="2000" dirty="0"/>
              <a:t>која</a:t>
            </a:r>
            <a:r>
              <a:rPr lang="hr-HR" altLang="en-US" sz="2000" dirty="0"/>
              <a:t> </a:t>
            </a:r>
            <a:r>
              <a:rPr lang="sr-Cyrl-CS" altLang="en-US" sz="2000" dirty="0"/>
              <a:t>доводи</a:t>
            </a:r>
            <a:r>
              <a:rPr lang="hr-HR" altLang="en-US" sz="2000" dirty="0"/>
              <a:t> </a:t>
            </a:r>
            <a:r>
              <a:rPr lang="sr-Cyrl-CS" altLang="en-US" sz="2000" dirty="0"/>
              <a:t>до</a:t>
            </a:r>
            <a:r>
              <a:rPr lang="hr-HR" altLang="en-US" sz="2000" dirty="0"/>
              <a:t> </a:t>
            </a:r>
            <a:r>
              <a:rPr lang="sr-Cyrl-CS" altLang="en-US" sz="2000" dirty="0"/>
              <a:t>настајања</a:t>
            </a:r>
            <a:r>
              <a:rPr lang="hr-HR" altLang="en-US" sz="2000" dirty="0"/>
              <a:t> </a:t>
            </a:r>
            <a:r>
              <a:rPr lang="sr-Cyrl-CS" altLang="en-US" sz="2000" dirty="0" err="1">
                <a:solidFill>
                  <a:srgbClr val="FF0000"/>
                </a:solidFill>
              </a:rPr>
              <a:t>постуралних</a:t>
            </a:r>
            <a:r>
              <a:rPr lang="hr-HR" altLang="en-US" sz="2000" dirty="0">
                <a:solidFill>
                  <a:srgbClr val="FF0000"/>
                </a:solidFill>
              </a:rPr>
              <a:t> </a:t>
            </a:r>
            <a:r>
              <a:rPr lang="sr-Cyrl-CS" altLang="en-US" sz="2000" dirty="0" err="1">
                <a:solidFill>
                  <a:srgbClr val="FF0000"/>
                </a:solidFill>
              </a:rPr>
              <a:t>кифотичних</a:t>
            </a:r>
            <a:r>
              <a:rPr lang="hr-HR" altLang="en-US" sz="2000" dirty="0">
                <a:solidFill>
                  <a:srgbClr val="FF0000"/>
                </a:solidFill>
              </a:rPr>
              <a:t> </a:t>
            </a:r>
            <a:r>
              <a:rPr lang="sr-Cyrl-CS" altLang="en-US" sz="2000" dirty="0">
                <a:solidFill>
                  <a:srgbClr val="FF0000"/>
                </a:solidFill>
              </a:rPr>
              <a:t>држања</a:t>
            </a:r>
            <a:endParaRPr lang="hr-HR" altLang="en-US" sz="2000" dirty="0">
              <a:solidFill>
                <a:srgbClr val="FF0000"/>
              </a:solidFill>
            </a:endParaRPr>
          </a:p>
          <a:p>
            <a:pPr defTabSz="912813" eaLnBrk="1" hangingPunct="1">
              <a:lnSpc>
                <a:spcPct val="90000"/>
              </a:lnSpc>
            </a:pPr>
            <a:r>
              <a:rPr lang="sr-Cyrl-CS" altLang="en-US" sz="2000" dirty="0"/>
              <a:t>вежбањем</a:t>
            </a:r>
            <a:r>
              <a:rPr lang="hr-HR" altLang="en-US" sz="2000" dirty="0"/>
              <a:t> </a:t>
            </a:r>
            <a:r>
              <a:rPr lang="sr-Cyrl-CS" altLang="en-US" sz="2000" dirty="0"/>
              <a:t>овај</a:t>
            </a:r>
            <a:r>
              <a:rPr lang="hr-HR" altLang="en-US" sz="2000" dirty="0"/>
              <a:t> </a:t>
            </a:r>
            <a:r>
              <a:rPr lang="sr-Cyrl-CS" altLang="en-US" sz="2000" dirty="0"/>
              <a:t>тип</a:t>
            </a:r>
            <a:r>
              <a:rPr lang="hr-HR" altLang="en-US" sz="2000" dirty="0"/>
              <a:t> </a:t>
            </a:r>
            <a:r>
              <a:rPr lang="sr-Cyrl-CS" altLang="en-US" sz="2000" dirty="0" err="1"/>
              <a:t>кифозе</a:t>
            </a:r>
            <a:r>
              <a:rPr lang="hr-HR" altLang="en-US" sz="2000" dirty="0"/>
              <a:t> </a:t>
            </a:r>
            <a:r>
              <a:rPr lang="sr-Cyrl-CS" altLang="en-US" sz="2000" dirty="0"/>
              <a:t>се</a:t>
            </a:r>
            <a:r>
              <a:rPr lang="hr-HR" altLang="en-US" sz="2000" dirty="0"/>
              <a:t> </a:t>
            </a:r>
            <a:r>
              <a:rPr lang="sr-Cyrl-CS" altLang="en-US" sz="2000" dirty="0"/>
              <a:t>може</a:t>
            </a:r>
            <a:r>
              <a:rPr lang="hr-HR" altLang="en-US" sz="2000" dirty="0"/>
              <a:t> </a:t>
            </a:r>
            <a:r>
              <a:rPr lang="sr-Cyrl-CS" altLang="en-US" sz="2000" dirty="0"/>
              <a:t>исправити</a:t>
            </a:r>
            <a:r>
              <a:rPr lang="hr-HR" altLang="en-US" sz="2000" dirty="0"/>
              <a:t> </a:t>
            </a:r>
            <a:r>
              <a:rPr lang="sr-Cyrl-CS" altLang="en-US" sz="2000" dirty="0"/>
              <a:t>и</a:t>
            </a:r>
            <a:r>
              <a:rPr lang="hr-HR" altLang="en-US" sz="2000" dirty="0"/>
              <a:t> </a:t>
            </a:r>
            <a:r>
              <a:rPr lang="sr-Cyrl-CS" altLang="en-US" sz="2000" dirty="0"/>
              <a:t>онемогућити</a:t>
            </a:r>
            <a:r>
              <a:rPr lang="hr-HR" altLang="en-US" sz="2000" dirty="0"/>
              <a:t> </a:t>
            </a:r>
            <a:r>
              <a:rPr lang="sr-Cyrl-CS" altLang="en-US" sz="2000" dirty="0" err="1"/>
              <a:t>прогредирање</a:t>
            </a:r>
            <a:r>
              <a:rPr lang="hr-HR" altLang="en-US" sz="2000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730"/>
    </mc:Choice>
    <mc:Fallback xmlns="">
      <p:transition spd="slow" advTm="9073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59D8DF68-B943-49EE-8473-D423E1D8C1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/>
              <a:t>Кинезитерапијски</a:t>
            </a:r>
            <a:r>
              <a:rPr lang="hr-HR" altLang="en-US" sz="2400"/>
              <a:t> </a:t>
            </a:r>
            <a:r>
              <a:rPr lang="sr-Cyrl-CS" altLang="en-US" sz="2400"/>
              <a:t>поступци</a:t>
            </a:r>
            <a:r>
              <a:rPr lang="hr-HR" altLang="en-US" sz="2400"/>
              <a:t> </a:t>
            </a:r>
            <a:r>
              <a:rPr lang="sr-Cyrl-CS" altLang="en-US" sz="2400"/>
              <a:t>код</a:t>
            </a:r>
            <a:r>
              <a:rPr lang="hr-HR" altLang="en-US" sz="2400"/>
              <a:t> </a:t>
            </a:r>
            <a:r>
              <a:rPr lang="sr-Cyrl-CS" altLang="en-US" sz="2400"/>
              <a:t>постуралних</a:t>
            </a:r>
            <a:r>
              <a:rPr lang="hr-HR" altLang="en-US" sz="2400"/>
              <a:t> </a:t>
            </a:r>
            <a:r>
              <a:rPr lang="sr-Cyrl-CS" altLang="en-US" sz="2400"/>
              <a:t>кифоза</a:t>
            </a:r>
            <a:endParaRPr lang="hr-HR" altLang="en-US" sz="2400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9EA99022-0734-4A96-9C7C-1A20BE7E4A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1800" dirty="0"/>
              <a:t>Симетричне</a:t>
            </a:r>
            <a:r>
              <a:rPr lang="hr-HR" altLang="en-US" sz="1800" dirty="0"/>
              <a:t> </a:t>
            </a:r>
            <a:r>
              <a:rPr lang="sr-Cyrl-CS" altLang="en-US" sz="1800" dirty="0"/>
              <a:t>вежбе</a:t>
            </a:r>
            <a:r>
              <a:rPr lang="hr-HR" altLang="en-US" sz="1800" dirty="0"/>
              <a:t> </a:t>
            </a:r>
            <a:r>
              <a:rPr lang="sr-Cyrl-CS" altLang="en-US" sz="1800" dirty="0"/>
              <a:t>ради</a:t>
            </a:r>
            <a:r>
              <a:rPr lang="hr-HR" altLang="en-US" sz="1800" dirty="0"/>
              <a:t> </a:t>
            </a:r>
            <a:r>
              <a:rPr lang="sr-Cyrl-CS" altLang="en-US" sz="1800" dirty="0"/>
              <a:t>мобилизације</a:t>
            </a:r>
            <a:r>
              <a:rPr lang="hr-HR" altLang="en-US" sz="1800" dirty="0"/>
              <a:t> </a:t>
            </a:r>
            <a:r>
              <a:rPr lang="sr-Cyrl-CS" altLang="en-US" sz="1800" dirty="0"/>
              <a:t>целе</a:t>
            </a:r>
            <a:r>
              <a:rPr lang="hr-HR" altLang="en-US" sz="1800" dirty="0"/>
              <a:t> </a:t>
            </a:r>
            <a:r>
              <a:rPr lang="sr-Cyrl-CS" altLang="en-US" sz="1800" dirty="0"/>
              <a:t>кичме</a:t>
            </a:r>
            <a:endParaRPr lang="hr-HR" altLang="en-US" sz="1800" dirty="0"/>
          </a:p>
          <a:p>
            <a:pPr defTabSz="912813" eaLnBrk="1" hangingPunct="1"/>
            <a:r>
              <a:rPr lang="sr-Cyrl-CS" altLang="en-US" sz="1800" dirty="0"/>
              <a:t>Вежбе</a:t>
            </a:r>
            <a:r>
              <a:rPr lang="hr-HR" altLang="en-US" sz="1800" dirty="0"/>
              <a:t> </a:t>
            </a:r>
            <a:r>
              <a:rPr lang="sr-Cyrl-CS" altLang="en-US" sz="1800" dirty="0"/>
              <a:t>јачања</a:t>
            </a:r>
            <a:r>
              <a:rPr lang="hr-HR" altLang="en-US" sz="1800" dirty="0"/>
              <a:t> </a:t>
            </a:r>
            <a:r>
              <a:rPr lang="sr-Cyrl-CS" altLang="en-US" sz="1800" dirty="0"/>
              <a:t>дубоких</a:t>
            </a:r>
            <a:r>
              <a:rPr lang="hr-HR" altLang="en-US" sz="1800" dirty="0"/>
              <a:t> </a:t>
            </a:r>
            <a:r>
              <a:rPr lang="sr-Cyrl-CS" altLang="en-US" sz="1800" dirty="0"/>
              <a:t>мишића</a:t>
            </a:r>
            <a:r>
              <a:rPr lang="hr-HR" altLang="en-US" sz="1800" dirty="0"/>
              <a:t> </a:t>
            </a:r>
            <a:r>
              <a:rPr lang="sr-Cyrl-CS" altLang="en-US" sz="1800" dirty="0"/>
              <a:t>леђа</a:t>
            </a:r>
            <a:endParaRPr lang="hr-HR" altLang="en-US" sz="1800" dirty="0"/>
          </a:p>
          <a:p>
            <a:pPr defTabSz="912813" eaLnBrk="1" hangingPunct="1"/>
            <a:r>
              <a:rPr lang="sr-Cyrl-CS" altLang="en-US" sz="1800" dirty="0"/>
              <a:t>Вежбе</a:t>
            </a:r>
            <a:r>
              <a:rPr lang="hr-HR" altLang="en-US" sz="1800" dirty="0"/>
              <a:t> </a:t>
            </a:r>
            <a:r>
              <a:rPr lang="sr-Cyrl-CS" altLang="en-US" sz="1800" dirty="0"/>
              <a:t>јачања</a:t>
            </a:r>
            <a:r>
              <a:rPr lang="hr-HR" altLang="en-US" sz="1800" dirty="0"/>
              <a:t> </a:t>
            </a:r>
            <a:r>
              <a:rPr lang="sr-Cyrl-CS" altLang="en-US" sz="1800" dirty="0"/>
              <a:t>површинских</a:t>
            </a:r>
            <a:r>
              <a:rPr lang="hr-HR" altLang="en-US" sz="1800" dirty="0"/>
              <a:t> </a:t>
            </a:r>
            <a:r>
              <a:rPr lang="sr-Cyrl-CS" altLang="en-US" sz="1800" dirty="0"/>
              <a:t>мишића</a:t>
            </a:r>
            <a:r>
              <a:rPr lang="hr-HR" altLang="en-US" sz="1800" dirty="0"/>
              <a:t> </a:t>
            </a:r>
            <a:r>
              <a:rPr lang="sr-Cyrl-CS" altLang="en-US" sz="1800" dirty="0"/>
              <a:t>леђа</a:t>
            </a:r>
            <a:r>
              <a:rPr lang="hr-HR" altLang="en-US" sz="1800" dirty="0"/>
              <a:t> (</a:t>
            </a:r>
            <a:r>
              <a:rPr lang="sr-Cyrl-CS" altLang="en-US" sz="1800" dirty="0"/>
              <a:t>грудно</a:t>
            </a:r>
            <a:r>
              <a:rPr lang="hr-HR" altLang="en-US" sz="1800" dirty="0"/>
              <a:t>-</a:t>
            </a:r>
            <a:r>
              <a:rPr lang="sr-Cyrl-CS" altLang="en-US" sz="1800" dirty="0"/>
              <a:t>вратног</a:t>
            </a:r>
            <a:r>
              <a:rPr lang="hr-HR" altLang="en-US" sz="1800" dirty="0"/>
              <a:t> </a:t>
            </a:r>
            <a:r>
              <a:rPr lang="sr-Cyrl-CS" altLang="en-US" sz="1800" dirty="0"/>
              <a:t>дела</a:t>
            </a:r>
            <a:r>
              <a:rPr lang="hr-HR" altLang="en-US" sz="1800" dirty="0"/>
              <a:t> </a:t>
            </a:r>
            <a:r>
              <a:rPr lang="sr-Cyrl-CS" altLang="en-US" sz="1800" dirty="0"/>
              <a:t>)</a:t>
            </a:r>
            <a:endParaRPr lang="hr-HR" altLang="en-US" sz="1800" dirty="0"/>
          </a:p>
          <a:p>
            <a:pPr defTabSz="912813" eaLnBrk="1" hangingPunct="1"/>
            <a:r>
              <a:rPr lang="sr-Cyrl-CS" altLang="en-US" sz="1800" dirty="0"/>
              <a:t>Вежбе</a:t>
            </a:r>
            <a:r>
              <a:rPr lang="hr-HR" altLang="en-US" sz="1800" dirty="0"/>
              <a:t> </a:t>
            </a:r>
            <a:r>
              <a:rPr lang="sr-Cyrl-CS" altLang="en-US" sz="1800" dirty="0"/>
              <a:t>јачања</a:t>
            </a:r>
            <a:r>
              <a:rPr lang="hr-HR" altLang="en-US" sz="1800" dirty="0"/>
              <a:t> </a:t>
            </a:r>
            <a:r>
              <a:rPr lang="sr-Cyrl-CS" altLang="en-US" sz="1800" dirty="0"/>
              <a:t>трбушних</a:t>
            </a:r>
            <a:r>
              <a:rPr lang="hr-HR" altLang="en-US" sz="1800" dirty="0"/>
              <a:t> </a:t>
            </a:r>
            <a:r>
              <a:rPr lang="sr-Cyrl-CS" altLang="en-US" sz="1800" dirty="0"/>
              <a:t>мишића</a:t>
            </a:r>
            <a:endParaRPr lang="hr-HR" altLang="en-US" sz="1800" dirty="0"/>
          </a:p>
          <a:p>
            <a:pPr defTabSz="912813" eaLnBrk="1" hangingPunct="1"/>
            <a:r>
              <a:rPr lang="sr-Cyrl-CS" altLang="en-US" sz="1800" dirty="0"/>
              <a:t>Вежбе</a:t>
            </a:r>
            <a:r>
              <a:rPr lang="hr-HR" altLang="en-US" sz="1800" dirty="0"/>
              <a:t> </a:t>
            </a:r>
            <a:r>
              <a:rPr lang="sr-Cyrl-CS" altLang="en-US" sz="1800" dirty="0"/>
              <a:t>истезања</a:t>
            </a:r>
            <a:r>
              <a:rPr lang="hr-HR" altLang="en-US" sz="1800" dirty="0"/>
              <a:t> </a:t>
            </a:r>
            <a:r>
              <a:rPr lang="sr-Cyrl-CS" altLang="en-US" sz="1800" dirty="0"/>
              <a:t>грудних</a:t>
            </a:r>
            <a:r>
              <a:rPr lang="hr-HR" altLang="en-US" sz="1800" dirty="0"/>
              <a:t> </a:t>
            </a:r>
            <a:r>
              <a:rPr lang="sr-Cyrl-CS" altLang="en-US" sz="1800" dirty="0"/>
              <a:t>мишића</a:t>
            </a:r>
            <a:endParaRPr lang="hr-HR" altLang="en-US" sz="1800" dirty="0"/>
          </a:p>
          <a:p>
            <a:pPr defTabSz="912813" eaLnBrk="1" hangingPunct="1"/>
            <a:r>
              <a:rPr lang="sr-Cyrl-CS" altLang="en-US" sz="1800" dirty="0"/>
              <a:t>Вежбе</a:t>
            </a:r>
            <a:r>
              <a:rPr lang="hr-HR" altLang="en-US" sz="1800" dirty="0"/>
              <a:t> </a:t>
            </a:r>
            <a:r>
              <a:rPr lang="sr-Cyrl-CS" altLang="en-US" sz="1800" dirty="0"/>
              <a:t>у</a:t>
            </a:r>
            <a:r>
              <a:rPr lang="hr-HR" altLang="en-US" sz="1800" dirty="0"/>
              <a:t> </a:t>
            </a:r>
            <a:r>
              <a:rPr lang="sr-Cyrl-CS" altLang="en-US" sz="1800" dirty="0"/>
              <a:t>базену</a:t>
            </a:r>
            <a:endParaRPr lang="hr-HR" altLang="en-US" sz="1800" dirty="0"/>
          </a:p>
          <a:p>
            <a:pPr defTabSz="912813" eaLnBrk="1" hangingPunct="1"/>
            <a:endParaRPr lang="hr-HR" altLang="en-US" sz="1800" dirty="0"/>
          </a:p>
          <a:p>
            <a:pPr defTabSz="912813" eaLnBrk="1" hangingPunct="1"/>
            <a:endParaRPr lang="hr-HR" altLang="en-US" sz="1800" dirty="0"/>
          </a:p>
          <a:p>
            <a:pPr defTabSz="912813" eaLnBrk="1" hangingPunct="1"/>
            <a:endParaRPr lang="hr-HR" altLang="en-US" sz="1800" dirty="0"/>
          </a:p>
        </p:txBody>
      </p:sp>
      <p:pic>
        <p:nvPicPr>
          <p:cNvPr id="8196" name="Picture 4" descr="MMHE_23_278_02_eps">
            <a:extLst>
              <a:ext uri="{FF2B5EF4-FFF2-40B4-BE49-F238E27FC236}">
                <a16:creationId xmlns:a16="http://schemas.microsoft.com/office/drawing/2014/main" id="{B6136FE8-084F-4AB1-AD78-A3FA33D62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997200"/>
            <a:ext cx="4735513" cy="367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211"/>
    </mc:Choice>
    <mc:Fallback xmlns="">
      <p:transition spd="slow" advTm="5021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35E63F73-4212-4435-BB65-2290D8DD2D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hr-HR" altLang="en-US" sz="2800" dirty="0"/>
              <a:t>SCHEUERMANOV</a:t>
            </a:r>
            <a:r>
              <a:rPr lang="sr-Cyrl-RS" altLang="en-US" sz="2800" dirty="0"/>
              <a:t>А</a:t>
            </a:r>
            <a:r>
              <a:rPr lang="hr-HR" altLang="en-US" sz="2800" dirty="0"/>
              <a:t> KIFOZ</a:t>
            </a:r>
            <a:r>
              <a:rPr lang="sr-Cyrl-RS" altLang="en-US" sz="2800" dirty="0"/>
              <a:t>А</a:t>
            </a:r>
            <a:endParaRPr lang="hr-HR" altLang="en-US" sz="2800" dirty="0"/>
          </a:p>
        </p:txBody>
      </p:sp>
      <p:pic>
        <p:nvPicPr>
          <p:cNvPr id="9219" name="Picture 4">
            <a:extLst>
              <a:ext uri="{FF2B5EF4-FFF2-40B4-BE49-F238E27FC236}">
                <a16:creationId xmlns:a16="http://schemas.microsoft.com/office/drawing/2014/main" id="{93365C10-0117-4BC9-A94D-0878F7555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989138"/>
            <a:ext cx="4040187" cy="399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Rectangle 3">
            <a:extLst>
              <a:ext uri="{FF2B5EF4-FFF2-40B4-BE49-F238E27FC236}">
                <a16:creationId xmlns:a16="http://schemas.microsoft.com/office/drawing/2014/main" id="{DEC1DCFE-4A08-43EF-87DF-4AAEDEB333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5122863" cy="4302125"/>
          </a:xfrm>
        </p:spPr>
        <p:txBody>
          <a:bodyPr/>
          <a:lstStyle/>
          <a:p>
            <a:pPr defTabSz="912813" eaLnBrk="1" hangingPunct="1"/>
            <a:r>
              <a:rPr lang="sr-Cyrl-CS" altLang="en-US" sz="2400" dirty="0"/>
              <a:t>Настаје</a:t>
            </a:r>
            <a:r>
              <a:rPr lang="hr-HR" altLang="en-US" sz="2400" dirty="0"/>
              <a:t> </a:t>
            </a:r>
            <a:r>
              <a:rPr lang="sr-Cyrl-CS" altLang="en-US" sz="2400" dirty="0"/>
              <a:t>у</a:t>
            </a:r>
            <a:r>
              <a:rPr lang="hr-HR" altLang="en-US" sz="2400" dirty="0"/>
              <a:t> </a:t>
            </a:r>
            <a:r>
              <a:rPr lang="sr-Cyrl-CS" altLang="en-US" sz="2400" dirty="0"/>
              <a:t>детињству</a:t>
            </a:r>
            <a:r>
              <a:rPr lang="hr-HR" altLang="en-US" sz="2400" dirty="0"/>
              <a:t>, </a:t>
            </a:r>
            <a:r>
              <a:rPr lang="sr-Cyrl-CS" altLang="en-US" sz="2400" dirty="0"/>
              <a:t>око</a:t>
            </a:r>
            <a:r>
              <a:rPr lang="hr-HR" altLang="en-US" sz="2400" dirty="0"/>
              <a:t> 11. </a:t>
            </a:r>
            <a:r>
              <a:rPr lang="sr-Cyrl-CS" altLang="en-US" sz="2400" dirty="0"/>
              <a:t>године</a:t>
            </a:r>
            <a:r>
              <a:rPr lang="hr-HR" altLang="en-US" sz="2400" dirty="0"/>
              <a:t> </a:t>
            </a:r>
            <a:r>
              <a:rPr lang="sr-Cyrl-CS" altLang="en-US" sz="2400" dirty="0"/>
              <a:t>живота</a:t>
            </a:r>
            <a:endParaRPr lang="hr-HR" altLang="en-US" sz="2400" dirty="0"/>
          </a:p>
          <a:p>
            <a:pPr defTabSz="912813" eaLnBrk="1" hangingPunct="1"/>
            <a:r>
              <a:rPr lang="sr-Cyrl-CS" altLang="en-US" sz="2400" dirty="0"/>
              <a:t>Око</a:t>
            </a:r>
            <a:r>
              <a:rPr lang="hr-HR" altLang="en-US" sz="2400" dirty="0"/>
              <a:t> 1% </a:t>
            </a:r>
            <a:r>
              <a:rPr lang="sr-Cyrl-CS" altLang="en-US" sz="2400" dirty="0"/>
              <a:t>деце</a:t>
            </a:r>
            <a:r>
              <a:rPr lang="hr-HR" altLang="en-US" sz="2400" dirty="0"/>
              <a:t> </a:t>
            </a:r>
            <a:r>
              <a:rPr lang="sr-Cyrl-CS" altLang="en-US" sz="2400" dirty="0"/>
              <a:t>у</a:t>
            </a:r>
            <a:r>
              <a:rPr lang="hr-HR" altLang="en-US" sz="2400" dirty="0"/>
              <a:t> </a:t>
            </a:r>
            <a:r>
              <a:rPr lang="sr-Cyrl-CS" altLang="en-US" sz="2400" dirty="0"/>
              <a:t>том</a:t>
            </a:r>
            <a:r>
              <a:rPr lang="hr-HR" altLang="en-US" sz="2400" dirty="0"/>
              <a:t> </a:t>
            </a:r>
            <a:r>
              <a:rPr lang="sr-Cyrl-CS" altLang="en-US" sz="2400" dirty="0"/>
              <a:t>добу</a:t>
            </a:r>
            <a:r>
              <a:rPr lang="hr-HR" altLang="en-US" sz="2400" dirty="0"/>
              <a:t> </a:t>
            </a:r>
            <a:r>
              <a:rPr lang="sr-Cyrl-CS" altLang="en-US" sz="2400" dirty="0"/>
              <a:t>добије</a:t>
            </a:r>
            <a:r>
              <a:rPr lang="hr-HR" altLang="en-US" sz="2400" dirty="0"/>
              <a:t> </a:t>
            </a:r>
            <a:r>
              <a:rPr lang="sr-Cyrl-CS" altLang="en-US" sz="2400" dirty="0"/>
              <a:t>овај</a:t>
            </a:r>
            <a:r>
              <a:rPr lang="hr-HR" altLang="en-US" sz="2400" dirty="0"/>
              <a:t> </a:t>
            </a:r>
            <a:r>
              <a:rPr lang="sr-Cyrl-CS" altLang="en-US" sz="2400" dirty="0"/>
              <a:t>тип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кифозе</a:t>
            </a:r>
            <a:endParaRPr lang="hr-HR" altLang="en-US" sz="2400" dirty="0"/>
          </a:p>
          <a:p>
            <a:pPr defTabSz="912813" eaLnBrk="1" hangingPunct="1"/>
            <a:r>
              <a:rPr lang="sr-Cyrl-CS" altLang="en-US" sz="2400" dirty="0"/>
              <a:t>Настаје</a:t>
            </a:r>
            <a:r>
              <a:rPr lang="hr-HR" altLang="en-US" sz="2400" dirty="0"/>
              <a:t> </a:t>
            </a:r>
            <a:r>
              <a:rPr lang="sr-Cyrl-CS" altLang="en-US" sz="2400" dirty="0"/>
              <a:t>подједнако</a:t>
            </a:r>
            <a:r>
              <a:rPr lang="hr-HR" altLang="en-US" sz="2400" dirty="0"/>
              <a:t> </a:t>
            </a:r>
            <a:r>
              <a:rPr lang="sr-Cyrl-CS" altLang="en-US" sz="2400" dirty="0"/>
              <a:t>код</a:t>
            </a:r>
            <a:r>
              <a:rPr lang="hr-HR" altLang="en-US" sz="2400" dirty="0"/>
              <a:t> </a:t>
            </a:r>
            <a:r>
              <a:rPr lang="sr-Cyrl-CS" altLang="en-US" sz="2400" dirty="0"/>
              <a:t>оба</a:t>
            </a:r>
            <a:r>
              <a:rPr lang="hr-HR" altLang="en-US" sz="2400" dirty="0"/>
              <a:t> </a:t>
            </a:r>
            <a:r>
              <a:rPr lang="sr-Cyrl-CS" altLang="en-US" sz="2400" dirty="0"/>
              <a:t>пола</a:t>
            </a:r>
            <a:endParaRPr lang="hr-HR" altLang="en-US" sz="2400" dirty="0"/>
          </a:p>
          <a:p>
            <a:pPr defTabSz="912813" eaLnBrk="1" hangingPunct="1"/>
            <a:r>
              <a:rPr lang="sr-Cyrl-CS" altLang="en-US" sz="2400" dirty="0"/>
              <a:t>Нормални</a:t>
            </a:r>
            <a:r>
              <a:rPr lang="hr-HR" altLang="en-US" sz="2400" dirty="0"/>
              <a:t> </a:t>
            </a:r>
            <a:r>
              <a:rPr lang="sr-Cyrl-CS" altLang="en-US" sz="2400" dirty="0"/>
              <a:t>угао</a:t>
            </a:r>
            <a:r>
              <a:rPr lang="hr-HR" altLang="en-US" sz="2400" dirty="0"/>
              <a:t> </a:t>
            </a:r>
            <a:r>
              <a:rPr lang="sr-Cyrl-CS" altLang="en-US" sz="2400" dirty="0"/>
              <a:t>закривљености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кифотичне</a:t>
            </a:r>
            <a:r>
              <a:rPr lang="hr-HR" altLang="en-US" sz="2400" dirty="0"/>
              <a:t> </a:t>
            </a:r>
            <a:r>
              <a:rPr lang="sr-Cyrl-CS" altLang="en-US" sz="2400" dirty="0"/>
              <a:t>компоненте</a:t>
            </a:r>
            <a:r>
              <a:rPr lang="hr-HR" altLang="en-US" sz="2400" dirty="0"/>
              <a:t> </a:t>
            </a:r>
            <a:r>
              <a:rPr lang="sr-Cyrl-CS" altLang="en-US" sz="2400" dirty="0"/>
              <a:t>је</a:t>
            </a:r>
            <a:r>
              <a:rPr lang="hr-HR" altLang="en-US" sz="2400" dirty="0"/>
              <a:t> 25-30°</a:t>
            </a:r>
          </a:p>
          <a:p>
            <a:pPr defTabSz="912813" eaLnBrk="1" hangingPunct="1"/>
            <a:r>
              <a:rPr lang="sr-Cyrl-CS" altLang="en-US" sz="2400" dirty="0" err="1"/>
              <a:t>Кифотично</a:t>
            </a:r>
            <a:r>
              <a:rPr lang="hr-HR" altLang="en-US" sz="2400" dirty="0"/>
              <a:t>  </a:t>
            </a:r>
            <a:r>
              <a:rPr lang="sr-Cyrl-CS" altLang="en-US" sz="2400" dirty="0"/>
              <a:t>држање</a:t>
            </a:r>
            <a:r>
              <a:rPr lang="hr-HR" altLang="en-US" sz="2400" dirty="0"/>
              <a:t>  </a:t>
            </a:r>
            <a:r>
              <a:rPr lang="sr-Cyrl-CS" altLang="en-US" sz="2400" dirty="0"/>
              <a:t>до</a:t>
            </a:r>
            <a:r>
              <a:rPr lang="hr-HR" altLang="en-US" sz="2400" dirty="0"/>
              <a:t> 40°</a:t>
            </a:r>
          </a:p>
          <a:p>
            <a:pPr defTabSz="912813" eaLnBrk="1" hangingPunct="1"/>
            <a:r>
              <a:rPr lang="sr-Cyrl-CS" altLang="en-US" sz="2400" dirty="0"/>
              <a:t>Код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Шојерманове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кифозе</a:t>
            </a:r>
            <a:r>
              <a:rPr lang="hr-HR" altLang="en-US" sz="2400" dirty="0"/>
              <a:t> </a:t>
            </a:r>
            <a:r>
              <a:rPr lang="sr-Cyrl-CS" altLang="en-US" sz="2400" dirty="0"/>
              <a:t>угао је</a:t>
            </a:r>
            <a:r>
              <a:rPr lang="hr-HR" altLang="en-US" sz="2400" dirty="0"/>
              <a:t> </a:t>
            </a:r>
            <a:r>
              <a:rPr lang="sr-Cyrl-CS" altLang="en-US" sz="2400" dirty="0"/>
              <a:t>већи</a:t>
            </a:r>
            <a:r>
              <a:rPr lang="hr-HR" altLang="en-US" sz="2400" dirty="0"/>
              <a:t> </a:t>
            </a:r>
            <a:r>
              <a:rPr lang="sr-Cyrl-CS" altLang="en-US" sz="2400" dirty="0"/>
              <a:t>од</a:t>
            </a:r>
            <a:r>
              <a:rPr lang="hr-HR" altLang="en-US" sz="2400" dirty="0"/>
              <a:t> 45°</a:t>
            </a:r>
          </a:p>
        </p:txBody>
      </p:sp>
      <p:pic>
        <p:nvPicPr>
          <p:cNvPr id="9221" name="Picture 5">
            <a:extLst>
              <a:ext uri="{FF2B5EF4-FFF2-40B4-BE49-F238E27FC236}">
                <a16:creationId xmlns:a16="http://schemas.microsoft.com/office/drawing/2014/main" id="{5BB56975-D90F-433A-B557-893B8BB46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536" y="4509120"/>
            <a:ext cx="2092325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517"/>
    </mc:Choice>
    <mc:Fallback xmlns="">
      <p:transition spd="slow" advTm="47517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2F2BB3BB-598B-4981-BF83-176A4828E0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 dirty="0" err="1"/>
              <a:t>Шојерманова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кифоза</a:t>
            </a:r>
            <a:r>
              <a:rPr lang="hr-HR" altLang="en-US" sz="2400" dirty="0"/>
              <a:t> </a:t>
            </a:r>
            <a:r>
              <a:rPr lang="sr-Cyrl-CS" altLang="en-US" sz="2400" dirty="0"/>
              <a:t>има</a:t>
            </a:r>
            <a:r>
              <a:rPr lang="hr-HR" altLang="en-US" sz="2400" dirty="0"/>
              <a:t> </a:t>
            </a:r>
            <a:r>
              <a:rPr lang="sr-Cyrl-CS" altLang="en-US" sz="2400" dirty="0"/>
              <a:t>у</a:t>
            </a:r>
            <a:r>
              <a:rPr lang="hr-HR" altLang="en-US" sz="2400" dirty="0"/>
              <a:t> </a:t>
            </a:r>
            <a:r>
              <a:rPr lang="sr-Cyrl-CS" altLang="en-US" sz="2400" dirty="0"/>
              <a:t>четири</a:t>
            </a:r>
            <a:r>
              <a:rPr lang="hr-HR" altLang="en-US" sz="2400" dirty="0"/>
              <a:t> </a:t>
            </a:r>
            <a:r>
              <a:rPr lang="sr-Cyrl-CS" altLang="en-US" sz="2400" dirty="0"/>
              <a:t>стадијума</a:t>
            </a:r>
            <a:br>
              <a:rPr lang="hr-HR" altLang="en-US" sz="2400" dirty="0"/>
            </a:br>
            <a:endParaRPr lang="en-US" altLang="en-US" sz="2400" dirty="0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A414FB44-7567-4807-B8B6-76712AFF6C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defTabSz="912813" eaLnBrk="1" hangingPunct="1"/>
            <a:r>
              <a:rPr lang="sr-Latn-RS" altLang="en-US" sz="2000" dirty="0"/>
              <a:t>I) </a:t>
            </a:r>
            <a:r>
              <a:rPr lang="sr-Cyrl-CS" altLang="en-US" sz="2000" dirty="0"/>
              <a:t>Мале</a:t>
            </a:r>
            <a:r>
              <a:rPr lang="hr-HR" altLang="en-US" sz="2000" dirty="0"/>
              <a:t> </a:t>
            </a:r>
            <a:r>
              <a:rPr lang="sr-Cyrl-CS" altLang="en-US" sz="2000" dirty="0"/>
              <a:t>промене</a:t>
            </a:r>
            <a:r>
              <a:rPr lang="hr-HR" altLang="en-US" sz="2000" dirty="0"/>
              <a:t> </a:t>
            </a:r>
            <a:r>
              <a:rPr lang="sr-Cyrl-CS" altLang="en-US" sz="2000" dirty="0"/>
              <a:t>на</a:t>
            </a:r>
            <a:r>
              <a:rPr lang="hr-HR" altLang="en-US" sz="2000" dirty="0"/>
              <a:t> </a:t>
            </a:r>
            <a:r>
              <a:rPr lang="sr-Cyrl-CS" altLang="en-US" sz="2000" dirty="0"/>
              <a:t>телу</a:t>
            </a:r>
            <a:r>
              <a:rPr lang="hr-HR" altLang="en-US" sz="2000" dirty="0"/>
              <a:t> </a:t>
            </a:r>
            <a:r>
              <a:rPr lang="sr-Cyrl-CS" altLang="en-US" sz="2000" dirty="0"/>
              <a:t>грудних</a:t>
            </a:r>
            <a:r>
              <a:rPr lang="hr-HR" altLang="en-US" sz="2000" dirty="0"/>
              <a:t> </a:t>
            </a:r>
            <a:r>
              <a:rPr lang="sr-Cyrl-CS" altLang="en-US" sz="2000" dirty="0"/>
              <a:t>пршљенова</a:t>
            </a:r>
            <a:r>
              <a:rPr lang="hr-HR" altLang="en-US" sz="2000" dirty="0"/>
              <a:t> </a:t>
            </a:r>
          </a:p>
          <a:p>
            <a:pPr lvl="1" defTabSz="912813" eaLnBrk="1" hangingPunct="1"/>
            <a:r>
              <a:rPr lang="sr-Latn-RS" altLang="en-US" sz="2000" dirty="0"/>
              <a:t>II) </a:t>
            </a:r>
            <a:r>
              <a:rPr lang="sr-Cyrl-CS" altLang="en-US" sz="2000" dirty="0"/>
              <a:t>Структуралне</a:t>
            </a:r>
            <a:r>
              <a:rPr lang="hr-HR" altLang="en-US" sz="2000" dirty="0"/>
              <a:t> </a:t>
            </a:r>
            <a:r>
              <a:rPr lang="sr-Cyrl-CS" altLang="en-US" sz="2000" dirty="0"/>
              <a:t>промене</a:t>
            </a:r>
            <a:r>
              <a:rPr lang="hr-HR" altLang="en-US" sz="2000" dirty="0"/>
              <a:t>  </a:t>
            </a:r>
            <a:r>
              <a:rPr lang="sr-Cyrl-CS" altLang="en-US" sz="2000" dirty="0"/>
              <a:t>с</a:t>
            </a:r>
            <a:r>
              <a:rPr lang="hr-HR" altLang="en-US" sz="2000" dirty="0"/>
              <a:t> </a:t>
            </a:r>
            <a:r>
              <a:rPr lang="sr-Cyrl-CS" altLang="en-US" sz="2000" dirty="0"/>
              <a:t>знацима</a:t>
            </a:r>
            <a:r>
              <a:rPr lang="hr-HR" altLang="en-US" sz="2000" dirty="0"/>
              <a:t> </a:t>
            </a:r>
            <a:r>
              <a:rPr lang="sr-Cyrl-CS" altLang="en-US" sz="2000" dirty="0" err="1"/>
              <a:t>некрозе</a:t>
            </a:r>
            <a:r>
              <a:rPr lang="hr-HR" altLang="en-US" sz="2000" dirty="0"/>
              <a:t> </a:t>
            </a:r>
            <a:r>
              <a:rPr lang="sr-Cyrl-CS" altLang="en-US" sz="2000" dirty="0"/>
              <a:t>у</a:t>
            </a:r>
            <a:r>
              <a:rPr lang="hr-HR" altLang="en-US" sz="2000" dirty="0"/>
              <a:t> </a:t>
            </a:r>
            <a:r>
              <a:rPr lang="sr-Cyrl-CS" altLang="en-US" sz="2000" dirty="0"/>
              <a:t>епифизама</a:t>
            </a:r>
            <a:endParaRPr lang="hr-HR" altLang="en-US" sz="2000" dirty="0"/>
          </a:p>
          <a:p>
            <a:pPr lvl="1" defTabSz="912813" eaLnBrk="1" hangingPunct="1"/>
            <a:r>
              <a:rPr lang="sr-Latn-RS" altLang="en-US" sz="2000" dirty="0"/>
              <a:t>III) </a:t>
            </a:r>
            <a:r>
              <a:rPr lang="sr-Cyrl-CS" altLang="en-US" sz="2000" dirty="0"/>
              <a:t>Даље</a:t>
            </a:r>
            <a:r>
              <a:rPr lang="hr-HR" altLang="en-US" sz="2000" dirty="0"/>
              <a:t> </a:t>
            </a:r>
            <a:r>
              <a:rPr lang="sr-Cyrl-CS" altLang="en-US" sz="2000" dirty="0"/>
              <a:t>напредовање</a:t>
            </a:r>
            <a:r>
              <a:rPr lang="hr-HR" altLang="en-US" sz="2000" dirty="0"/>
              <a:t> </a:t>
            </a:r>
            <a:r>
              <a:rPr lang="sr-Cyrl-CS" altLang="en-US" sz="2000" dirty="0"/>
              <a:t>промене</a:t>
            </a:r>
            <a:r>
              <a:rPr lang="hr-HR" altLang="en-US" sz="2000" dirty="0"/>
              <a:t> </a:t>
            </a:r>
            <a:r>
              <a:rPr lang="sr-Cyrl-CS" altLang="en-US" sz="2000" dirty="0"/>
              <a:t>структуре</a:t>
            </a:r>
            <a:r>
              <a:rPr lang="hr-HR" altLang="en-US" sz="2000" dirty="0"/>
              <a:t> </a:t>
            </a:r>
            <a:r>
              <a:rPr lang="sr-Cyrl-CS" altLang="en-US" sz="2000" dirty="0"/>
              <a:t>пршљенова</a:t>
            </a:r>
            <a:r>
              <a:rPr lang="hr-HR" altLang="en-US" sz="2000" dirty="0"/>
              <a:t> (</a:t>
            </a:r>
            <a:r>
              <a:rPr lang="sr-Cyrl-CS" altLang="en-US" sz="2000" dirty="0"/>
              <a:t>сужавање</a:t>
            </a:r>
            <a:r>
              <a:rPr lang="hr-HR" altLang="en-US" sz="2000" dirty="0"/>
              <a:t> </a:t>
            </a:r>
            <a:r>
              <a:rPr lang="sr-Cyrl-CS" altLang="en-US" sz="2000" dirty="0" err="1"/>
              <a:t>интервертебралног</a:t>
            </a:r>
            <a:r>
              <a:rPr lang="hr-HR" altLang="en-US" sz="2000" dirty="0"/>
              <a:t> </a:t>
            </a:r>
            <a:r>
              <a:rPr lang="sr-Cyrl-CS" altLang="en-US" sz="2000" dirty="0"/>
              <a:t>простора</a:t>
            </a:r>
            <a:r>
              <a:rPr lang="hr-HR" altLang="en-US" sz="2000" dirty="0"/>
              <a:t>, …)</a:t>
            </a:r>
          </a:p>
          <a:p>
            <a:pPr lvl="1" defTabSz="912813" eaLnBrk="1" hangingPunct="1"/>
            <a:r>
              <a:rPr lang="sr-Latn-RS" altLang="en-US" sz="2000" dirty="0"/>
              <a:t>IV) </a:t>
            </a:r>
            <a:r>
              <a:rPr lang="sr-Cyrl-CS" altLang="en-US" sz="2000" dirty="0" err="1"/>
              <a:t>Осификација</a:t>
            </a:r>
            <a:r>
              <a:rPr lang="hr-HR" altLang="en-US" sz="2000" dirty="0"/>
              <a:t> </a:t>
            </a:r>
            <a:r>
              <a:rPr lang="sr-Cyrl-CS" altLang="en-US" sz="2000" dirty="0"/>
              <a:t>суседних</a:t>
            </a:r>
            <a:r>
              <a:rPr lang="hr-HR" altLang="en-US" sz="2000" dirty="0"/>
              <a:t> </a:t>
            </a:r>
            <a:r>
              <a:rPr lang="sr-Cyrl-CS" altLang="en-US" sz="2000" dirty="0"/>
              <a:t>грудних</a:t>
            </a:r>
            <a:r>
              <a:rPr lang="hr-HR" altLang="en-US" sz="2000" dirty="0"/>
              <a:t> </a:t>
            </a:r>
            <a:r>
              <a:rPr lang="sr-Cyrl-CS" altLang="en-US" sz="2000" dirty="0"/>
              <a:t>пршљенова</a:t>
            </a:r>
            <a:r>
              <a:rPr lang="hr-HR" altLang="en-US" sz="2000" dirty="0"/>
              <a:t> </a:t>
            </a:r>
          </a:p>
        </p:txBody>
      </p:sp>
      <p:pic>
        <p:nvPicPr>
          <p:cNvPr id="10244" name="Picture 4">
            <a:extLst>
              <a:ext uri="{FF2B5EF4-FFF2-40B4-BE49-F238E27FC236}">
                <a16:creationId xmlns:a16="http://schemas.microsoft.com/office/drawing/2014/main" id="{BEA3ADEF-3509-4F0D-94B0-40965C2680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789363"/>
            <a:ext cx="280828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>
            <a:extLst>
              <a:ext uri="{FF2B5EF4-FFF2-40B4-BE49-F238E27FC236}">
                <a16:creationId xmlns:a16="http://schemas.microsoft.com/office/drawing/2014/main" id="{F3FD71A0-C278-4F57-9989-3C8A52A1B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789363"/>
            <a:ext cx="2813050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212"/>
    </mc:Choice>
    <mc:Fallback xmlns="">
      <p:transition spd="slow" advTm="34212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DF26C3FC-01BE-43CF-860A-9469A1D728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sr-Cyrl-CS" altLang="en-US" sz="2400" dirty="0"/>
              <a:t>Знакови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Шојерманове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кифозе</a:t>
            </a:r>
            <a:br>
              <a:rPr lang="hr-HR" altLang="en-US" sz="2400" dirty="0"/>
            </a:br>
            <a:endParaRPr lang="en-US" altLang="en-US" sz="2400" dirty="0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D42F6E6-B930-4754-BF1F-8D93A733F7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defTabSz="912813" eaLnBrk="1" hangingPunct="1"/>
            <a:r>
              <a:rPr lang="sr-Cyrl-CS" altLang="en-US" sz="2400" dirty="0"/>
              <a:t>Бол</a:t>
            </a:r>
            <a:r>
              <a:rPr lang="hr-HR" altLang="en-US" sz="2400" dirty="0"/>
              <a:t> </a:t>
            </a:r>
            <a:r>
              <a:rPr lang="sr-Cyrl-CS" altLang="en-US" sz="2400" dirty="0"/>
              <a:t>у</a:t>
            </a:r>
            <a:r>
              <a:rPr lang="hr-HR" altLang="en-US" sz="2400" dirty="0"/>
              <a:t> </a:t>
            </a:r>
            <a:r>
              <a:rPr lang="sr-Cyrl-CS" altLang="en-US" sz="2400" dirty="0"/>
              <a:t>леђима</a:t>
            </a:r>
            <a:endParaRPr lang="hr-HR" altLang="en-US" sz="2400" dirty="0"/>
          </a:p>
          <a:p>
            <a:pPr lvl="1" defTabSz="912813" eaLnBrk="1" hangingPunct="1"/>
            <a:r>
              <a:rPr lang="sr-Cyrl-CS" altLang="en-US" sz="2400" dirty="0"/>
              <a:t>Појачана</a:t>
            </a:r>
            <a:r>
              <a:rPr lang="hr-HR" altLang="en-US" sz="2400" dirty="0"/>
              <a:t> </a:t>
            </a:r>
            <a:r>
              <a:rPr lang="sr-Cyrl-CS" altLang="en-US" sz="2400" dirty="0"/>
              <a:t>закривљеност</a:t>
            </a:r>
            <a:r>
              <a:rPr lang="hr-HR" altLang="en-US" sz="2400" dirty="0"/>
              <a:t> </a:t>
            </a:r>
            <a:r>
              <a:rPr lang="sr-Cyrl-CS" altLang="en-US" sz="2400" dirty="0"/>
              <a:t>кичме</a:t>
            </a:r>
            <a:r>
              <a:rPr lang="hr-HR" altLang="en-US" sz="2400" dirty="0"/>
              <a:t> </a:t>
            </a:r>
            <a:r>
              <a:rPr lang="sr-Cyrl-CS" altLang="en-US" sz="2400" dirty="0"/>
              <a:t>у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сагиталној</a:t>
            </a:r>
            <a:r>
              <a:rPr lang="hr-HR" altLang="en-US" sz="2400" dirty="0"/>
              <a:t> </a:t>
            </a:r>
            <a:r>
              <a:rPr lang="sr-Cyrl-CS" altLang="en-US" sz="2400" dirty="0"/>
              <a:t>равни</a:t>
            </a:r>
            <a:endParaRPr lang="hr-HR" altLang="en-US" sz="2400" dirty="0"/>
          </a:p>
          <a:p>
            <a:pPr lvl="1" defTabSz="912813" eaLnBrk="1" hangingPunct="1"/>
            <a:r>
              <a:rPr lang="sr-Cyrl-CS" altLang="en-US" sz="2400" dirty="0"/>
              <a:t>Настајање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лордотичног</a:t>
            </a:r>
            <a:r>
              <a:rPr lang="hr-HR" altLang="en-US" sz="2400" dirty="0"/>
              <a:t> </a:t>
            </a:r>
            <a:r>
              <a:rPr lang="sr-Cyrl-CS" altLang="en-US" sz="2400" dirty="0"/>
              <a:t>држања</a:t>
            </a:r>
            <a:endParaRPr lang="hr-HR" altLang="en-US" sz="2400" dirty="0"/>
          </a:p>
          <a:p>
            <a:pPr lvl="1" defTabSz="912813" eaLnBrk="1" hangingPunct="1"/>
            <a:r>
              <a:rPr lang="sr-Cyrl-CS" altLang="en-US" sz="2400" dirty="0"/>
              <a:t>Код</a:t>
            </a:r>
            <a:r>
              <a:rPr lang="hr-HR" altLang="en-US" sz="2400" dirty="0"/>
              <a:t> </a:t>
            </a:r>
            <a:r>
              <a:rPr lang="sr-Cyrl-CS" altLang="en-US" sz="2400" dirty="0"/>
              <a:t>великих</a:t>
            </a:r>
            <a:r>
              <a:rPr lang="hr-HR" altLang="en-US" sz="2400" dirty="0"/>
              <a:t> </a:t>
            </a:r>
            <a:r>
              <a:rPr lang="sr-Cyrl-CS" altLang="en-US" sz="2400" dirty="0"/>
              <a:t>закривљености</a:t>
            </a:r>
            <a:r>
              <a:rPr lang="hr-HR" altLang="en-US" sz="2400" dirty="0"/>
              <a:t> (</a:t>
            </a:r>
            <a:r>
              <a:rPr lang="sr-Cyrl-CS" altLang="en-US" sz="2400" dirty="0"/>
              <a:t>преко</a:t>
            </a:r>
            <a:r>
              <a:rPr lang="hr-HR" altLang="en-US" sz="2400" dirty="0"/>
              <a:t> 100°) – </a:t>
            </a:r>
            <a:r>
              <a:rPr lang="sr-Cyrl-CS" altLang="en-US" sz="2400" dirty="0"/>
              <a:t>бол</a:t>
            </a:r>
            <a:r>
              <a:rPr lang="hr-HR" altLang="en-US" sz="2400" dirty="0"/>
              <a:t> </a:t>
            </a:r>
            <a:r>
              <a:rPr lang="sr-Cyrl-CS" altLang="en-US" sz="2400" dirty="0"/>
              <a:t>у</a:t>
            </a:r>
            <a:r>
              <a:rPr lang="hr-HR" altLang="en-US" sz="2400" dirty="0"/>
              <a:t> </a:t>
            </a:r>
            <a:r>
              <a:rPr lang="sr-Cyrl-CS" altLang="en-US" sz="2400" dirty="0"/>
              <a:t>грудима</a:t>
            </a:r>
            <a:r>
              <a:rPr lang="hr-HR" altLang="en-US" sz="2400" dirty="0"/>
              <a:t>, </a:t>
            </a:r>
            <a:r>
              <a:rPr lang="sr-Cyrl-CS" altLang="en-US" sz="2400" dirty="0"/>
              <a:t>кратки</a:t>
            </a:r>
            <a:r>
              <a:rPr lang="hr-HR" altLang="en-US" sz="2400" dirty="0"/>
              <a:t> </a:t>
            </a:r>
            <a:r>
              <a:rPr lang="sr-Cyrl-CS" altLang="en-US" sz="2400" dirty="0"/>
              <a:t>дах</a:t>
            </a:r>
            <a:r>
              <a:rPr lang="hr-HR" altLang="en-US" sz="2400" dirty="0"/>
              <a:t>, </a:t>
            </a:r>
            <a:r>
              <a:rPr lang="sr-Cyrl-CS" altLang="en-US" sz="2400" dirty="0"/>
              <a:t>брзи</a:t>
            </a:r>
            <a:r>
              <a:rPr lang="hr-HR" altLang="en-US" sz="2400" dirty="0"/>
              <a:t> </a:t>
            </a:r>
            <a:r>
              <a:rPr lang="sr-Cyrl-CS" altLang="en-US" sz="2400" dirty="0"/>
              <a:t>замор</a:t>
            </a:r>
            <a:endParaRPr lang="hr-HR" altLang="en-US" sz="2400" dirty="0"/>
          </a:p>
          <a:p>
            <a:pPr defTabSz="912813" eaLnBrk="1" hangingPunct="1"/>
            <a:endParaRPr lang="hr-HR" altLang="en-US" sz="2400" dirty="0"/>
          </a:p>
          <a:p>
            <a:pPr defTabSz="912813" eaLnBrk="1" hangingPunct="1"/>
            <a:r>
              <a:rPr lang="sr-Cyrl-CS" altLang="en-US" sz="2400" dirty="0"/>
              <a:t>Узроци</a:t>
            </a:r>
            <a:r>
              <a:rPr lang="hr-HR" altLang="en-US" sz="2400" dirty="0"/>
              <a:t> </a:t>
            </a:r>
            <a:r>
              <a:rPr lang="sr-Cyrl-CS" altLang="en-US" sz="2400" dirty="0"/>
              <a:t>настајања</a:t>
            </a:r>
            <a:r>
              <a:rPr lang="hr-HR" altLang="en-US" sz="2400" dirty="0"/>
              <a:t> </a:t>
            </a:r>
            <a:r>
              <a:rPr lang="sr-Cyrl-RS" altLang="en-US" sz="2400" dirty="0" err="1"/>
              <a:t>Шој</a:t>
            </a:r>
            <a:r>
              <a:rPr lang="sr-Cyrl-CS" altLang="en-US" sz="2400" dirty="0" err="1"/>
              <a:t>ерманове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кифозе</a:t>
            </a:r>
            <a:endParaRPr lang="hr-HR" altLang="en-US" sz="2400" dirty="0"/>
          </a:p>
          <a:p>
            <a:pPr lvl="1" defTabSz="912813" eaLnBrk="1" hangingPunct="1"/>
            <a:r>
              <a:rPr lang="sr-Cyrl-CS" altLang="en-US" sz="2400" b="1" dirty="0"/>
              <a:t>Непознати</a:t>
            </a:r>
            <a:endParaRPr lang="hr-HR" altLang="en-US" sz="2400" b="1" dirty="0"/>
          </a:p>
          <a:p>
            <a:pPr lvl="1" defTabSz="912813" eaLnBrk="1" hangingPunct="1"/>
            <a:r>
              <a:rPr lang="sr-Cyrl-CS" altLang="en-US" sz="2400" b="1" dirty="0"/>
              <a:t>Генетски</a:t>
            </a:r>
            <a:r>
              <a:rPr lang="hr-HR" altLang="en-US" sz="2400" b="1" dirty="0"/>
              <a:t> </a:t>
            </a:r>
            <a:r>
              <a:rPr lang="hr-HR" altLang="en-US" sz="2400" dirty="0"/>
              <a:t>– </a:t>
            </a:r>
            <a:r>
              <a:rPr lang="sr-Cyrl-CS" altLang="en-US" sz="2400" dirty="0"/>
              <a:t>нека</a:t>
            </a:r>
            <a:r>
              <a:rPr lang="hr-HR" altLang="en-US" sz="2400" dirty="0"/>
              <a:t> </a:t>
            </a:r>
            <a:r>
              <a:rPr lang="sr-Cyrl-CS" altLang="en-US" sz="2400" dirty="0"/>
              <a:t>истраживања</a:t>
            </a:r>
            <a:r>
              <a:rPr lang="hr-HR" altLang="en-US" sz="2400" dirty="0"/>
              <a:t> </a:t>
            </a:r>
            <a:r>
              <a:rPr lang="sr-Cyrl-CS" altLang="en-US" sz="2400" dirty="0"/>
              <a:t>су</a:t>
            </a:r>
            <a:r>
              <a:rPr lang="hr-HR" altLang="en-US" sz="2400" dirty="0"/>
              <a:t> </a:t>
            </a:r>
            <a:r>
              <a:rPr lang="sr-Cyrl-CS" altLang="en-US" sz="2400" dirty="0"/>
              <a:t>показала</a:t>
            </a:r>
            <a:r>
              <a:rPr lang="hr-HR" altLang="en-US" sz="2400" dirty="0"/>
              <a:t> </a:t>
            </a:r>
            <a:r>
              <a:rPr lang="sr-Cyrl-CS" altLang="en-US" sz="2400" dirty="0"/>
              <a:t>да</a:t>
            </a:r>
            <a:r>
              <a:rPr lang="hr-HR" altLang="en-US" sz="2400" dirty="0"/>
              <a:t> </a:t>
            </a:r>
            <a:r>
              <a:rPr lang="sr-Cyrl-CS" altLang="en-US" sz="2400" dirty="0"/>
              <a:t>овај</a:t>
            </a:r>
            <a:r>
              <a:rPr lang="hr-HR" altLang="en-US" sz="2400" dirty="0"/>
              <a:t> </a:t>
            </a:r>
            <a:r>
              <a:rPr lang="sr-Cyrl-CS" altLang="en-US" sz="2400" dirty="0"/>
              <a:t>тип</a:t>
            </a:r>
            <a:r>
              <a:rPr lang="hr-HR" altLang="en-US" sz="2400" dirty="0"/>
              <a:t> </a:t>
            </a:r>
            <a:r>
              <a:rPr lang="sr-Cyrl-CS" altLang="en-US" sz="2400" dirty="0" err="1"/>
              <a:t>кифозе</a:t>
            </a:r>
            <a:r>
              <a:rPr lang="hr-HR" altLang="en-US" sz="2400" dirty="0"/>
              <a:t> </a:t>
            </a:r>
            <a:r>
              <a:rPr lang="sr-Cyrl-CS" altLang="en-US" sz="2400" dirty="0"/>
              <a:t>се</a:t>
            </a:r>
            <a:r>
              <a:rPr lang="hr-HR" altLang="en-US" sz="2400" dirty="0"/>
              <a:t> </a:t>
            </a:r>
            <a:r>
              <a:rPr lang="sr-Cyrl-CS" altLang="en-US" sz="2400" dirty="0"/>
              <a:t>преноси</a:t>
            </a:r>
            <a:r>
              <a:rPr lang="hr-HR" altLang="en-US" sz="2400" dirty="0"/>
              <a:t> </a:t>
            </a:r>
            <a:r>
              <a:rPr lang="sr-Cyrl-CS" altLang="en-US" sz="2400" dirty="0"/>
              <a:t>породично</a:t>
            </a:r>
            <a:endParaRPr lang="hr-HR" altLang="en-US" sz="2400" dirty="0"/>
          </a:p>
          <a:p>
            <a:pPr lvl="1" defTabSz="912813" eaLnBrk="1" hangingPunct="1"/>
            <a:r>
              <a:rPr lang="sr-Cyrl-CS" altLang="en-US" sz="2400" b="1" dirty="0"/>
              <a:t>Дечја</a:t>
            </a:r>
            <a:r>
              <a:rPr lang="hr-HR" altLang="en-US" sz="2400" b="1" dirty="0"/>
              <a:t> </a:t>
            </a:r>
            <a:r>
              <a:rPr lang="sr-Cyrl-CS" altLang="en-US" sz="2400" b="1" dirty="0" err="1"/>
              <a:t>остеопороза</a:t>
            </a:r>
            <a:r>
              <a:rPr lang="hr-HR" altLang="en-US" sz="2400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230"/>
    </mc:Choice>
    <mc:Fallback xmlns="">
      <p:transition spd="slow" advTm="68230"/>
    </mc:Fallback>
  </mc:AlternateContent>
</p:sld>
</file>

<file path=ppt/theme/theme1.xml><?xml version="1.0" encoding="utf-8"?>
<a:theme xmlns:a="http://schemas.openxmlformats.org/drawingml/2006/main" name="Kvadrant">
  <a:themeElements>
    <a:clrScheme name="Kvadrant 8">
      <a:dk1>
        <a:srgbClr val="000033"/>
      </a:dk1>
      <a:lt1>
        <a:srgbClr val="FFFFFF"/>
      </a:lt1>
      <a:dk2>
        <a:srgbClr val="003366"/>
      </a:dk2>
      <a:lt2>
        <a:srgbClr val="275C6D"/>
      </a:lt2>
      <a:accent1>
        <a:srgbClr val="A7D2DF"/>
      </a:accent1>
      <a:accent2>
        <a:srgbClr val="108DA6"/>
      </a:accent2>
      <a:accent3>
        <a:srgbClr val="FFFFFF"/>
      </a:accent3>
      <a:accent4>
        <a:srgbClr val="00002A"/>
      </a:accent4>
      <a:accent5>
        <a:srgbClr val="D0E5EC"/>
      </a:accent5>
      <a:accent6>
        <a:srgbClr val="0D7F96"/>
      </a:accent6>
      <a:hlink>
        <a:srgbClr val="666699"/>
      </a:hlink>
      <a:folHlink>
        <a:srgbClr val="9999FF"/>
      </a:folHlink>
    </a:clrScheme>
    <a:fontScheme name="Kvadran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v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v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v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v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v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v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v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v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v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655</TotalTime>
  <Words>896</Words>
  <Application>Microsoft Office PowerPoint</Application>
  <PresentationFormat>On-screen Show (4:3)</PresentationFormat>
  <Paragraphs>152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Times New Roman</vt:lpstr>
      <vt:lpstr>Wingdings</vt:lpstr>
      <vt:lpstr>Kvadrant</vt:lpstr>
      <vt:lpstr>PowerPoint Presentation</vt:lpstr>
      <vt:lpstr>Структура грудног дела кичме </vt:lpstr>
      <vt:lpstr>Мишићи кичме</vt:lpstr>
      <vt:lpstr>Кифоза</vt:lpstr>
      <vt:lpstr>ПОСТУРАЛНЕ КИФОЗЕ</vt:lpstr>
      <vt:lpstr>Кинезитерапијски поступци код постуралних кифоза</vt:lpstr>
      <vt:lpstr>SCHEUERMANOVА KIFOZА</vt:lpstr>
      <vt:lpstr>Шојерманова кифоза има у четири стадијума </vt:lpstr>
      <vt:lpstr>Знакови Шојерманове кифозе </vt:lpstr>
      <vt:lpstr>Дијагноза Шојерерманове кифозе </vt:lpstr>
      <vt:lpstr>Лечење Шојерманове кифозе </vt:lpstr>
      <vt:lpstr>Кинезитерапијски поступци код Шојерманове кифозе </vt:lpstr>
      <vt:lpstr>ОСТАЛЕ КИФОЗЕ</vt:lpstr>
      <vt:lpstr>Лордоза</vt:lpstr>
      <vt:lpstr>Лордозе према узроку настајања</vt:lpstr>
      <vt:lpstr>Постуралне лордозе – лордотично држање</vt:lpstr>
      <vt:lpstr>PowerPoint Presentation</vt:lpstr>
      <vt:lpstr>PowerPoint Presentation</vt:lpstr>
      <vt:lpstr>Урођене лордозе</vt:lpstr>
      <vt:lpstr>Стечене лордозе</vt:lpstr>
      <vt:lpstr>Дијагноза лордозе</vt:lpstr>
      <vt:lpstr>PowerPoint Presentation</vt:lpstr>
      <vt:lpstr>KRIVI VRAT - torticollis</vt:lpstr>
      <vt:lpstr> Теорије настајања мишићног тортиколиса: </vt:lpstr>
      <vt:lpstr>Лечење тортиколиса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Preventivna kineziterapija</dc:title>
  <dc:creator>Home Comp</dc:creator>
  <cp:lastModifiedBy>q</cp:lastModifiedBy>
  <cp:revision>201</cp:revision>
  <dcterms:created xsi:type="dcterms:W3CDTF">2008-03-17T21:22:11Z</dcterms:created>
  <dcterms:modified xsi:type="dcterms:W3CDTF">2020-09-30T20:34:06Z</dcterms:modified>
</cp:coreProperties>
</file>